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5" r:id="rId4"/>
    <p:sldId id="274" r:id="rId5"/>
    <p:sldId id="262" r:id="rId6"/>
    <p:sldId id="276" r:id="rId7"/>
    <p:sldId id="258" r:id="rId8"/>
    <p:sldId id="259" r:id="rId9"/>
    <p:sldId id="264" r:id="rId10"/>
    <p:sldId id="265" r:id="rId11"/>
    <p:sldId id="260" r:id="rId12"/>
    <p:sldId id="261" r:id="rId13"/>
    <p:sldId id="266" r:id="rId14"/>
    <p:sldId id="267" r:id="rId15"/>
    <p:sldId id="268" r:id="rId16"/>
    <p:sldId id="269" r:id="rId17"/>
    <p:sldId id="271" r:id="rId18"/>
    <p:sldId id="270" r:id="rId19"/>
    <p:sldId id="272" r:id="rId20"/>
    <p:sldId id="273"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1D7"/>
    <a:srgbClr val="14A0DD"/>
    <a:srgbClr val="EC59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autoAdjust="0"/>
  </p:normalViewPr>
  <p:slideViewPr>
    <p:cSldViewPr snapToGrid="0">
      <p:cViewPr varScale="1">
        <p:scale>
          <a:sx n="115" d="100"/>
          <a:sy n="115" d="100"/>
        </p:scale>
        <p:origin x="432" y="84"/>
      </p:cViewPr>
      <p:guideLst>
        <p:guide orient="horz" pos="2160"/>
        <p:guide pos="3840"/>
      </p:guideLst>
    </p:cSldViewPr>
  </p:slideViewPr>
  <p:outlineViewPr>
    <p:cViewPr>
      <p:scale>
        <a:sx n="33" d="100"/>
        <a:sy n="33" d="100"/>
      </p:scale>
      <p:origin x="16"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7C6A3-3B70-4AF2-B3D7-ECE9B21075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5200BC89-8C89-4B0F-83CE-34E78C891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38E64AF3-6EF8-4321-8EF8-4888BBC8FD1C}"/>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D51ADDA6-8FEC-4CA9-916D-71145277E214}"/>
              </a:ext>
            </a:extLst>
          </p:cNvPr>
          <p:cNvSpPr>
            <a:spLocks noGrp="1"/>
          </p:cNvSpPr>
          <p:nvPr>
            <p:ph type="ftr" sz="quarter" idx="11"/>
          </p:nvPr>
        </p:nvSpPr>
        <p:spPr/>
        <p:txBody>
          <a:bodyPr/>
          <a:lstStyle/>
          <a:p>
            <a:endParaRPr lang="nl-NL" dirty="0"/>
          </a:p>
        </p:txBody>
      </p:sp>
      <p:sp>
        <p:nvSpPr>
          <p:cNvPr id="6" name="Slide Number Placeholder 5">
            <a:extLst>
              <a:ext uri="{FF2B5EF4-FFF2-40B4-BE49-F238E27FC236}">
                <a16:creationId xmlns:a16="http://schemas.microsoft.com/office/drawing/2014/main" id="{EB975F41-50CC-4CA8-BD23-C610EE414F70}"/>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18363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A32A-A8D0-46BC-A970-A5BE5CB8B364}"/>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95BDAD47-DB33-4F40-8FDA-0868E8AD23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628B3EC7-9DDA-4710-A7D3-CF5CDE97F5FF}"/>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97787EB1-F123-4CA1-9207-4DD457857AD5}"/>
              </a:ext>
            </a:extLst>
          </p:cNvPr>
          <p:cNvSpPr>
            <a:spLocks noGrp="1"/>
          </p:cNvSpPr>
          <p:nvPr>
            <p:ph type="ftr" sz="quarter" idx="11"/>
          </p:nvPr>
        </p:nvSpPr>
        <p:spPr/>
        <p:txBody>
          <a:bodyPr/>
          <a:lstStyle/>
          <a:p>
            <a:endParaRPr lang="nl-NL" dirty="0"/>
          </a:p>
        </p:txBody>
      </p:sp>
      <p:sp>
        <p:nvSpPr>
          <p:cNvPr id="6" name="Slide Number Placeholder 5">
            <a:extLst>
              <a:ext uri="{FF2B5EF4-FFF2-40B4-BE49-F238E27FC236}">
                <a16:creationId xmlns:a16="http://schemas.microsoft.com/office/drawing/2014/main" id="{F05983CB-76ED-4F77-9607-EAB1551A1D99}"/>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130667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75D427-E8F5-433D-8582-7262D098B8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7A4ED394-65D3-4561-9D69-3670A4F6FC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54658773-961D-427B-A323-4ADA96171ED5}"/>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F714EF4C-6402-41DB-8D4C-E3612C5DD14D}"/>
              </a:ext>
            </a:extLst>
          </p:cNvPr>
          <p:cNvSpPr>
            <a:spLocks noGrp="1"/>
          </p:cNvSpPr>
          <p:nvPr>
            <p:ph type="ftr" sz="quarter" idx="11"/>
          </p:nvPr>
        </p:nvSpPr>
        <p:spPr/>
        <p:txBody>
          <a:bodyPr/>
          <a:lstStyle/>
          <a:p>
            <a:endParaRPr lang="nl-NL" dirty="0"/>
          </a:p>
        </p:txBody>
      </p:sp>
      <p:sp>
        <p:nvSpPr>
          <p:cNvPr id="6" name="Slide Number Placeholder 5">
            <a:extLst>
              <a:ext uri="{FF2B5EF4-FFF2-40B4-BE49-F238E27FC236}">
                <a16:creationId xmlns:a16="http://schemas.microsoft.com/office/drawing/2014/main" id="{5838CAE6-CC18-4819-A2FE-02650DAF7DAC}"/>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1743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9F50C-5C37-42ED-B46F-7153D65B637A}"/>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6225952F-DEE1-4FAE-8935-4F60550325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069B971C-53E3-44B3-B740-4F749F6C12F0}"/>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2401E6B7-29F4-485D-91A0-3FCFA89716C3}"/>
              </a:ext>
            </a:extLst>
          </p:cNvPr>
          <p:cNvSpPr>
            <a:spLocks noGrp="1"/>
          </p:cNvSpPr>
          <p:nvPr>
            <p:ph type="ftr" sz="quarter" idx="11"/>
          </p:nvPr>
        </p:nvSpPr>
        <p:spPr/>
        <p:txBody>
          <a:bodyPr/>
          <a:lstStyle/>
          <a:p>
            <a:endParaRPr lang="nl-NL" dirty="0"/>
          </a:p>
        </p:txBody>
      </p:sp>
      <p:sp>
        <p:nvSpPr>
          <p:cNvPr id="6" name="Slide Number Placeholder 5">
            <a:extLst>
              <a:ext uri="{FF2B5EF4-FFF2-40B4-BE49-F238E27FC236}">
                <a16:creationId xmlns:a16="http://schemas.microsoft.com/office/drawing/2014/main" id="{B6181518-6B68-46C8-BF06-5B539562621E}"/>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20366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D1F4-3769-469F-9E31-E39B47EF45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67F0A76D-A138-400F-A5D3-9B9C87606F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396414-F5DB-4D65-A664-438E199F1088}"/>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E5D589ED-C5AC-4D74-BCB9-2BF4B8A9807F}"/>
              </a:ext>
            </a:extLst>
          </p:cNvPr>
          <p:cNvSpPr>
            <a:spLocks noGrp="1"/>
          </p:cNvSpPr>
          <p:nvPr>
            <p:ph type="ftr" sz="quarter" idx="11"/>
          </p:nvPr>
        </p:nvSpPr>
        <p:spPr/>
        <p:txBody>
          <a:bodyPr/>
          <a:lstStyle/>
          <a:p>
            <a:endParaRPr lang="nl-NL" dirty="0"/>
          </a:p>
        </p:txBody>
      </p:sp>
      <p:sp>
        <p:nvSpPr>
          <p:cNvPr id="6" name="Slide Number Placeholder 5">
            <a:extLst>
              <a:ext uri="{FF2B5EF4-FFF2-40B4-BE49-F238E27FC236}">
                <a16:creationId xmlns:a16="http://schemas.microsoft.com/office/drawing/2014/main" id="{BC1F27F0-D0F1-4DB5-81EB-8D256532EB81}"/>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263633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318D-CBF6-4638-A4AE-542723CD8B4F}"/>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5ECB177C-C842-4D7D-9B6B-8AF04CF7EBE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F82CD52D-48A0-4F38-B7FF-D3019E058A7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50373ECD-D82E-43A8-9E34-A9FFF1A04EDB}"/>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6" name="Footer Placeholder 5">
            <a:extLst>
              <a:ext uri="{FF2B5EF4-FFF2-40B4-BE49-F238E27FC236}">
                <a16:creationId xmlns:a16="http://schemas.microsoft.com/office/drawing/2014/main" id="{85CD936A-BCDC-406E-819D-978020BAA39E}"/>
              </a:ext>
            </a:extLst>
          </p:cNvPr>
          <p:cNvSpPr>
            <a:spLocks noGrp="1"/>
          </p:cNvSpPr>
          <p:nvPr>
            <p:ph type="ftr" sz="quarter" idx="11"/>
          </p:nvPr>
        </p:nvSpPr>
        <p:spPr/>
        <p:txBody>
          <a:bodyPr/>
          <a:lstStyle/>
          <a:p>
            <a:endParaRPr lang="nl-NL" dirty="0"/>
          </a:p>
        </p:txBody>
      </p:sp>
      <p:sp>
        <p:nvSpPr>
          <p:cNvPr id="7" name="Slide Number Placeholder 6">
            <a:extLst>
              <a:ext uri="{FF2B5EF4-FFF2-40B4-BE49-F238E27FC236}">
                <a16:creationId xmlns:a16="http://schemas.microsoft.com/office/drawing/2014/main" id="{B0CE16F6-01B8-4CD0-8F8E-E6156797E1C0}"/>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368838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CAB4-8BA1-4D93-9403-6421A0BA030F}"/>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8F46A005-22BD-44FF-9826-1403BB2C3B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5BCCA4-06FA-4FD4-A128-0FB7356EF2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39431777-F969-4404-80E4-40E357B090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8456B64-7DB4-419E-8540-FFE6B62179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15FB8D0A-C29D-4864-9E9E-BE67C809A5B5}"/>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8" name="Footer Placeholder 7">
            <a:extLst>
              <a:ext uri="{FF2B5EF4-FFF2-40B4-BE49-F238E27FC236}">
                <a16:creationId xmlns:a16="http://schemas.microsoft.com/office/drawing/2014/main" id="{1FFD25E7-A56F-47A5-9F04-D2C817CABDC5}"/>
              </a:ext>
            </a:extLst>
          </p:cNvPr>
          <p:cNvSpPr>
            <a:spLocks noGrp="1"/>
          </p:cNvSpPr>
          <p:nvPr>
            <p:ph type="ftr" sz="quarter" idx="11"/>
          </p:nvPr>
        </p:nvSpPr>
        <p:spPr/>
        <p:txBody>
          <a:bodyPr/>
          <a:lstStyle/>
          <a:p>
            <a:endParaRPr lang="nl-NL" dirty="0"/>
          </a:p>
        </p:txBody>
      </p:sp>
      <p:sp>
        <p:nvSpPr>
          <p:cNvPr id="9" name="Slide Number Placeholder 8">
            <a:extLst>
              <a:ext uri="{FF2B5EF4-FFF2-40B4-BE49-F238E27FC236}">
                <a16:creationId xmlns:a16="http://schemas.microsoft.com/office/drawing/2014/main" id="{89124DA4-A6EC-4358-AE1B-B6AA78C2CD50}"/>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174524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C272B-F2E3-48E4-8675-CEB745D9E264}"/>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F50EC17D-1578-4595-A6C1-983C4FC7628B}"/>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4" name="Footer Placeholder 3">
            <a:extLst>
              <a:ext uri="{FF2B5EF4-FFF2-40B4-BE49-F238E27FC236}">
                <a16:creationId xmlns:a16="http://schemas.microsoft.com/office/drawing/2014/main" id="{4C66E6F0-90CE-4597-8F72-DF6DF7D0B4CC}"/>
              </a:ext>
            </a:extLst>
          </p:cNvPr>
          <p:cNvSpPr>
            <a:spLocks noGrp="1"/>
          </p:cNvSpPr>
          <p:nvPr>
            <p:ph type="ftr" sz="quarter" idx="11"/>
          </p:nvPr>
        </p:nvSpPr>
        <p:spPr/>
        <p:txBody>
          <a:bodyPr/>
          <a:lstStyle/>
          <a:p>
            <a:endParaRPr lang="nl-NL" dirty="0"/>
          </a:p>
        </p:txBody>
      </p:sp>
      <p:sp>
        <p:nvSpPr>
          <p:cNvPr id="5" name="Slide Number Placeholder 4">
            <a:extLst>
              <a:ext uri="{FF2B5EF4-FFF2-40B4-BE49-F238E27FC236}">
                <a16:creationId xmlns:a16="http://schemas.microsoft.com/office/drawing/2014/main" id="{8C6FAF86-D815-4DA7-997E-650690BD9EC5}"/>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2365638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7DC04-312C-4660-9BC8-9B19A309793C}"/>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3" name="Footer Placeholder 2">
            <a:extLst>
              <a:ext uri="{FF2B5EF4-FFF2-40B4-BE49-F238E27FC236}">
                <a16:creationId xmlns:a16="http://schemas.microsoft.com/office/drawing/2014/main" id="{1977BD4A-6F8F-4F66-B256-A913B5E07C2A}"/>
              </a:ext>
            </a:extLst>
          </p:cNvPr>
          <p:cNvSpPr>
            <a:spLocks noGrp="1"/>
          </p:cNvSpPr>
          <p:nvPr>
            <p:ph type="ftr" sz="quarter" idx="11"/>
          </p:nvPr>
        </p:nvSpPr>
        <p:spPr/>
        <p:txBody>
          <a:bodyPr/>
          <a:lstStyle/>
          <a:p>
            <a:endParaRPr lang="nl-NL" dirty="0"/>
          </a:p>
        </p:txBody>
      </p:sp>
      <p:sp>
        <p:nvSpPr>
          <p:cNvPr id="4" name="Slide Number Placeholder 3">
            <a:extLst>
              <a:ext uri="{FF2B5EF4-FFF2-40B4-BE49-F238E27FC236}">
                <a16:creationId xmlns:a16="http://schemas.microsoft.com/office/drawing/2014/main" id="{9F598383-4153-482E-BD8F-2940165B640A}"/>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47972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DEB8-D2AE-439C-88AA-68E75D8203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9F00DB17-D8A4-4A7F-866D-63483C85D0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B0F4F07E-4942-4037-B098-B4B03B56C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123144-0651-4688-B430-375927533D82}"/>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6" name="Footer Placeholder 5">
            <a:extLst>
              <a:ext uri="{FF2B5EF4-FFF2-40B4-BE49-F238E27FC236}">
                <a16:creationId xmlns:a16="http://schemas.microsoft.com/office/drawing/2014/main" id="{9127DA50-ED4C-4B5C-954F-8B94F29CD50E}"/>
              </a:ext>
            </a:extLst>
          </p:cNvPr>
          <p:cNvSpPr>
            <a:spLocks noGrp="1"/>
          </p:cNvSpPr>
          <p:nvPr>
            <p:ph type="ftr" sz="quarter" idx="11"/>
          </p:nvPr>
        </p:nvSpPr>
        <p:spPr/>
        <p:txBody>
          <a:bodyPr/>
          <a:lstStyle/>
          <a:p>
            <a:endParaRPr lang="nl-NL" dirty="0"/>
          </a:p>
        </p:txBody>
      </p:sp>
      <p:sp>
        <p:nvSpPr>
          <p:cNvPr id="7" name="Slide Number Placeholder 6">
            <a:extLst>
              <a:ext uri="{FF2B5EF4-FFF2-40B4-BE49-F238E27FC236}">
                <a16:creationId xmlns:a16="http://schemas.microsoft.com/office/drawing/2014/main" id="{5146897B-3280-4F73-BD7E-9832D14D0294}"/>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228566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F7109-D97D-43F7-8BD6-435EAE9D8B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DC75296F-880A-4209-A41C-7E1F819FCD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ext Placeholder 3">
            <a:extLst>
              <a:ext uri="{FF2B5EF4-FFF2-40B4-BE49-F238E27FC236}">
                <a16:creationId xmlns:a16="http://schemas.microsoft.com/office/drawing/2014/main" id="{20C481F6-B0E8-469F-9C84-42BBE7BD2C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0D28F6A-2008-41AE-A12C-87E7164C5A49}"/>
              </a:ext>
            </a:extLst>
          </p:cNvPr>
          <p:cNvSpPr>
            <a:spLocks noGrp="1"/>
          </p:cNvSpPr>
          <p:nvPr>
            <p:ph type="dt" sz="half" idx="10"/>
          </p:nvPr>
        </p:nvSpPr>
        <p:spPr/>
        <p:txBody>
          <a:bodyPr/>
          <a:lstStyle/>
          <a:p>
            <a:fld id="{56C9768E-3ED0-4B8D-B51E-50D3C7C50A96}" type="datetimeFigureOut">
              <a:rPr lang="nl-NL" smtClean="0"/>
              <a:t>17-02-2020</a:t>
            </a:fld>
            <a:endParaRPr lang="nl-NL" dirty="0"/>
          </a:p>
        </p:txBody>
      </p:sp>
      <p:sp>
        <p:nvSpPr>
          <p:cNvPr id="6" name="Footer Placeholder 5">
            <a:extLst>
              <a:ext uri="{FF2B5EF4-FFF2-40B4-BE49-F238E27FC236}">
                <a16:creationId xmlns:a16="http://schemas.microsoft.com/office/drawing/2014/main" id="{63237E05-0246-4F28-A3F1-43B4805CC967}"/>
              </a:ext>
            </a:extLst>
          </p:cNvPr>
          <p:cNvSpPr>
            <a:spLocks noGrp="1"/>
          </p:cNvSpPr>
          <p:nvPr>
            <p:ph type="ftr" sz="quarter" idx="11"/>
          </p:nvPr>
        </p:nvSpPr>
        <p:spPr/>
        <p:txBody>
          <a:bodyPr/>
          <a:lstStyle/>
          <a:p>
            <a:endParaRPr lang="nl-NL" dirty="0"/>
          </a:p>
        </p:txBody>
      </p:sp>
      <p:sp>
        <p:nvSpPr>
          <p:cNvPr id="7" name="Slide Number Placeholder 6">
            <a:extLst>
              <a:ext uri="{FF2B5EF4-FFF2-40B4-BE49-F238E27FC236}">
                <a16:creationId xmlns:a16="http://schemas.microsoft.com/office/drawing/2014/main" id="{6B6AFB66-005A-4871-BA61-61ECAF2BFDCC}"/>
              </a:ext>
            </a:extLst>
          </p:cNvPr>
          <p:cNvSpPr>
            <a:spLocks noGrp="1"/>
          </p:cNvSpPr>
          <p:nvPr>
            <p:ph type="sldNum" sz="quarter" idx="12"/>
          </p:nvPr>
        </p:nvSpPr>
        <p:spPr/>
        <p:txBody>
          <a:bodyPr/>
          <a:lstStyle/>
          <a:p>
            <a:fld id="{85832770-B982-48A1-8D81-0D063F4D3B58}" type="slidenum">
              <a:rPr lang="nl-NL" smtClean="0"/>
              <a:t>‹nr.›</a:t>
            </a:fld>
            <a:endParaRPr lang="nl-NL" dirty="0"/>
          </a:p>
        </p:txBody>
      </p:sp>
    </p:spTree>
    <p:extLst>
      <p:ext uri="{BB962C8B-B14F-4D97-AF65-F5344CB8AC3E}">
        <p14:creationId xmlns:p14="http://schemas.microsoft.com/office/powerpoint/2010/main" val="369656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8C1F29-5A8B-4995-B5CF-8B19683291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FC96DAA1-644B-4650-8D90-303C0F5D8A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C494EA12-F32D-4717-9E7C-FB1BD3CA86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9768E-3ED0-4B8D-B51E-50D3C7C50A96}" type="datetimeFigureOut">
              <a:rPr lang="nl-NL" smtClean="0"/>
              <a:t>17-02-2020</a:t>
            </a:fld>
            <a:endParaRPr lang="nl-NL" dirty="0"/>
          </a:p>
        </p:txBody>
      </p:sp>
      <p:sp>
        <p:nvSpPr>
          <p:cNvPr id="5" name="Footer Placeholder 4">
            <a:extLst>
              <a:ext uri="{FF2B5EF4-FFF2-40B4-BE49-F238E27FC236}">
                <a16:creationId xmlns:a16="http://schemas.microsoft.com/office/drawing/2014/main" id="{E766A439-1849-4AC7-98CB-94C7C2606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Slide Number Placeholder 5">
            <a:extLst>
              <a:ext uri="{FF2B5EF4-FFF2-40B4-BE49-F238E27FC236}">
                <a16:creationId xmlns:a16="http://schemas.microsoft.com/office/drawing/2014/main" id="{9903961B-2CBD-46E3-8D3C-EF60CAE80C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32770-B982-48A1-8D81-0D063F4D3B58}" type="slidenum">
              <a:rPr lang="nl-NL" smtClean="0"/>
              <a:t>‹nr.›</a:t>
            </a:fld>
            <a:endParaRPr lang="nl-NL" dirty="0"/>
          </a:p>
        </p:txBody>
      </p:sp>
    </p:spTree>
    <p:extLst>
      <p:ext uri="{BB962C8B-B14F-4D97-AF65-F5344CB8AC3E}">
        <p14:creationId xmlns:p14="http://schemas.microsoft.com/office/powerpoint/2010/main" val="3539665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entrumveiligesport.nl/"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0"/>
            <a:ext cx="12192000" cy="37465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nl-NL" dirty="0"/>
          </a:p>
        </p:txBody>
      </p:sp>
      <p:sp>
        <p:nvSpPr>
          <p:cNvPr id="8" name="Title 1">
            <a:extLst>
              <a:ext uri="{FF2B5EF4-FFF2-40B4-BE49-F238E27FC236}">
                <a16:creationId xmlns:a16="http://schemas.microsoft.com/office/drawing/2014/main" id="{64CC9C25-7393-4E5B-9B51-35FFE1E2C0EB}"/>
              </a:ext>
            </a:extLst>
          </p:cNvPr>
          <p:cNvSpPr>
            <a:spLocks noGrp="1"/>
          </p:cNvSpPr>
          <p:nvPr>
            <p:ph type="ctrTitle"/>
          </p:nvPr>
        </p:nvSpPr>
        <p:spPr>
          <a:xfrm>
            <a:off x="723900" y="1181100"/>
            <a:ext cx="10160000" cy="2387599"/>
          </a:xfrm>
        </p:spPr>
        <p:txBody>
          <a:bodyPr>
            <a:noAutofit/>
          </a:bodyPr>
          <a:lstStyle/>
          <a:p>
            <a:pPr algn="l"/>
            <a:r>
              <a:rPr lang="nl-NL" sz="4800" b="1" dirty="0">
                <a:solidFill>
                  <a:srgbClr val="14A0DD"/>
                </a:solidFill>
                <a:latin typeface="+mn-lt"/>
              </a:rPr>
              <a:t>Preventie </a:t>
            </a:r>
            <a:r>
              <a:rPr lang="nl-NL" sz="4800" b="1" dirty="0" smtClean="0">
                <a:solidFill>
                  <a:srgbClr val="14A0DD"/>
                </a:solidFill>
              </a:rPr>
              <a:t>van</a:t>
            </a:r>
            <a:r>
              <a:rPr lang="nl-NL" sz="4800" b="1" dirty="0" smtClean="0">
                <a:solidFill>
                  <a:srgbClr val="14A0DD"/>
                </a:solidFill>
                <a:latin typeface="+mn-lt"/>
              </a:rPr>
              <a:t> </a:t>
            </a:r>
            <a:br>
              <a:rPr lang="nl-NL" sz="4800" b="1" dirty="0" smtClean="0">
                <a:solidFill>
                  <a:srgbClr val="14A0DD"/>
                </a:solidFill>
                <a:latin typeface="+mn-lt"/>
              </a:rPr>
            </a:br>
            <a:r>
              <a:rPr lang="nl-NL" sz="4800" b="1" dirty="0" smtClean="0">
                <a:solidFill>
                  <a:srgbClr val="14A0DD"/>
                </a:solidFill>
                <a:latin typeface="+mn-lt"/>
              </a:rPr>
              <a:t>grensoverschrijdend </a:t>
            </a:r>
            <a:br>
              <a:rPr lang="nl-NL" sz="4800" b="1" dirty="0" smtClean="0">
                <a:solidFill>
                  <a:srgbClr val="14A0DD"/>
                </a:solidFill>
                <a:latin typeface="+mn-lt"/>
              </a:rPr>
            </a:br>
            <a:r>
              <a:rPr lang="nl-NL" sz="4800" b="1" dirty="0" smtClean="0">
                <a:solidFill>
                  <a:srgbClr val="14A0DD"/>
                </a:solidFill>
                <a:latin typeface="+mn-lt"/>
              </a:rPr>
              <a:t>gedrag </a:t>
            </a:r>
            <a:r>
              <a:rPr lang="nl-NL" sz="4800" b="1" dirty="0" smtClean="0">
                <a:solidFill>
                  <a:srgbClr val="14A0DD"/>
                </a:solidFill>
              </a:rPr>
              <a:t>binnen onze </a:t>
            </a:r>
            <a:br>
              <a:rPr lang="nl-NL" sz="4800" b="1" dirty="0" smtClean="0">
                <a:solidFill>
                  <a:srgbClr val="14A0DD"/>
                </a:solidFill>
              </a:rPr>
            </a:br>
            <a:r>
              <a:rPr lang="nl-NL" sz="4800" b="1" dirty="0" smtClean="0">
                <a:solidFill>
                  <a:srgbClr val="14A0DD"/>
                </a:solidFill>
              </a:rPr>
              <a:t>vereniging</a:t>
            </a:r>
            <a:endParaRPr lang="nl-NL" sz="4800" b="1" dirty="0">
              <a:solidFill>
                <a:srgbClr val="14A0DD"/>
              </a:solidFill>
            </a:endParaRPr>
          </a:p>
        </p:txBody>
      </p:sp>
      <p:pic>
        <p:nvPicPr>
          <p:cNvPr id="9" name="Afbeelding 8" descr="NOC_NSF_CVSN_Logo_RGB.jpg"/>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44501" y="5458774"/>
            <a:ext cx="3118951" cy="1399226"/>
          </a:xfrm>
          <a:prstGeom prst="rect">
            <a:avLst/>
          </a:prstGeom>
        </p:spPr>
      </p:pic>
      <p:sp>
        <p:nvSpPr>
          <p:cNvPr id="2" name="Tekstvak 1"/>
          <p:cNvSpPr txBox="1"/>
          <p:nvPr/>
        </p:nvSpPr>
        <p:spPr>
          <a:xfrm>
            <a:off x="3708400" y="4508500"/>
            <a:ext cx="184666" cy="369332"/>
          </a:xfrm>
          <a:prstGeom prst="rect">
            <a:avLst/>
          </a:prstGeom>
          <a:noFill/>
        </p:spPr>
        <p:txBody>
          <a:bodyPr wrap="none" rtlCol="0">
            <a:spAutoFit/>
          </a:bodyPr>
          <a:lstStyle/>
          <a:p>
            <a:endParaRPr lang="nl-NL" dirty="0"/>
          </a:p>
        </p:txBody>
      </p:sp>
      <p:sp>
        <p:nvSpPr>
          <p:cNvPr id="10" name="Content Placeholder 2">
            <a:extLst>
              <a:ext uri="{FF2B5EF4-FFF2-40B4-BE49-F238E27FC236}">
                <a16:creationId xmlns:a16="http://schemas.microsoft.com/office/drawing/2014/main" id="{E1959D8C-E2C7-4D67-9B25-DF03C9D33A9E}"/>
              </a:ext>
            </a:extLst>
          </p:cNvPr>
          <p:cNvSpPr txBox="1">
            <a:spLocks/>
          </p:cNvSpPr>
          <p:nvPr/>
        </p:nvSpPr>
        <p:spPr>
          <a:xfrm>
            <a:off x="723900" y="330200"/>
            <a:ext cx="5994400" cy="1384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nl-NL" i="1" dirty="0" smtClean="0">
                <a:solidFill>
                  <a:srgbClr val="EC591D"/>
                </a:solidFill>
                <a:latin typeface="+mj-lt"/>
              </a:rPr>
              <a:t>De High Five voor een veilige sportcultuur</a:t>
            </a:r>
          </a:p>
        </p:txBody>
      </p:sp>
      <p:sp>
        <p:nvSpPr>
          <p:cNvPr id="11" name="Subtitle 2">
            <a:extLst>
              <a:ext uri="{FF2B5EF4-FFF2-40B4-BE49-F238E27FC236}">
                <a16:creationId xmlns:a16="http://schemas.microsoft.com/office/drawing/2014/main" id="{4C303C17-5DE5-40E2-8D1C-FFC208A2EEE9}"/>
              </a:ext>
            </a:extLst>
          </p:cNvPr>
          <p:cNvSpPr>
            <a:spLocks noGrp="1"/>
          </p:cNvSpPr>
          <p:nvPr>
            <p:ph type="subTitle" idx="1"/>
          </p:nvPr>
        </p:nvSpPr>
        <p:spPr>
          <a:xfrm>
            <a:off x="774700" y="3953405"/>
            <a:ext cx="4364567" cy="2100262"/>
          </a:xfrm>
        </p:spPr>
        <p:txBody>
          <a:bodyPr>
            <a:normAutofit/>
          </a:bodyPr>
          <a:lstStyle/>
          <a:p>
            <a:pPr algn="l"/>
            <a:r>
              <a:rPr lang="nl-NL" sz="1900" i="1" dirty="0">
                <a:solidFill>
                  <a:srgbClr val="7F7F7F"/>
                </a:solidFill>
              </a:rPr>
              <a:t>[Deze PPT is te gebruiken in de voorlichting over de preventie van grensoverschrijdend gedrag, bijvoorbeeld tijdens een ALV. Pas de PPT aan door teksten te wijzigen en eventueel slides toe te voegen of te verwijderen] </a:t>
            </a:r>
          </a:p>
        </p:txBody>
      </p:sp>
      <p:pic>
        <p:nvPicPr>
          <p:cNvPr id="13" name="Afbeelding 12" descr="Cirkel_excl.tekst.png"/>
          <p:cNvPicPr>
            <a:picLocks noChangeAspect="1"/>
          </p:cNvPicPr>
          <p:nvPr/>
        </p:nvPicPr>
        <p:blipFill rotWithShape="1">
          <a:blip r:embed="rId3">
            <a:extLst>
              <a:ext uri="{28A0092B-C50C-407E-A947-70E740481C1C}">
                <a14:useLocalDpi xmlns:a14="http://schemas.microsoft.com/office/drawing/2010/main" val="0"/>
              </a:ext>
            </a:extLst>
          </a:blip>
          <a:srcRect r="9172" b="30405"/>
          <a:stretch/>
        </p:blipFill>
        <p:spPr>
          <a:xfrm>
            <a:off x="5345215" y="1947334"/>
            <a:ext cx="6846786" cy="4910666"/>
          </a:xfrm>
          <a:prstGeom prst="rect">
            <a:avLst/>
          </a:prstGeom>
          <a:effectLst>
            <a:outerShdw blurRad="50800" dist="25400" dir="2700000" algn="tl" rotWithShape="0">
              <a:srgbClr val="000000">
                <a:alpha val="43000"/>
              </a:srgbClr>
            </a:outerShdw>
          </a:effectLst>
        </p:spPr>
      </p:pic>
    </p:spTree>
    <p:extLst>
      <p:ext uri="{BB962C8B-B14F-4D97-AF65-F5344CB8AC3E}">
        <p14:creationId xmlns:p14="http://schemas.microsoft.com/office/powerpoint/2010/main" val="3118967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6DEC-3E18-44CC-9F50-4C7BD99A70E3}"/>
              </a:ext>
            </a:extLst>
          </p:cNvPr>
          <p:cNvSpPr>
            <a:spLocks noGrp="1"/>
          </p:cNvSpPr>
          <p:nvPr>
            <p:ph type="title"/>
          </p:nvPr>
        </p:nvSpPr>
        <p:spPr/>
        <p:txBody>
          <a:bodyPr>
            <a:noAutofit/>
          </a:bodyPr>
          <a:lstStyle/>
          <a:p>
            <a:r>
              <a:rPr lang="nl-NL" b="1" dirty="0">
                <a:solidFill>
                  <a:srgbClr val="14A0DD"/>
                </a:solidFill>
                <a:latin typeface="+mn-lt"/>
              </a:rPr>
              <a:t>Wie doet er mee?</a:t>
            </a:r>
          </a:p>
        </p:txBody>
      </p:sp>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5"/>
            <a:ext cx="9055100" cy="4351338"/>
          </a:xfrm>
        </p:spPr>
        <p:txBody>
          <a:bodyPr>
            <a:noAutofit/>
          </a:bodyPr>
          <a:lstStyle/>
          <a:p>
            <a:pPr marL="0" indent="0">
              <a:lnSpc>
                <a:spcPct val="110000"/>
              </a:lnSpc>
              <a:buNone/>
            </a:pPr>
            <a:r>
              <a:rPr lang="nl-NL" sz="2400" b="1" dirty="0"/>
              <a:t>We stellen je nu voor aan onze vertrouwenscontactpersoon (VCP):</a:t>
            </a:r>
          </a:p>
          <a:p>
            <a:pPr>
              <a:lnSpc>
                <a:spcPct val="110000"/>
              </a:lnSpc>
            </a:pPr>
            <a:r>
              <a:rPr lang="nl-NL" sz="2400" i="1" dirty="0">
                <a:solidFill>
                  <a:schemeClr val="bg1">
                    <a:lumMod val="50000"/>
                  </a:schemeClr>
                </a:solidFill>
              </a:rPr>
              <a:t>[Gebruik deze slide om jullie VCP voor te stellen. Doe dat bijvoorbeeld met een kort stukje tekst en een foto. Of laat de VCP zichzelf voorstellen]</a:t>
            </a:r>
          </a:p>
          <a:p>
            <a:pPr>
              <a:lnSpc>
                <a:spcPct val="110000"/>
              </a:lnSpc>
            </a:pPr>
            <a:r>
              <a:rPr lang="nl-NL" sz="2400" i="1" dirty="0">
                <a:solidFill>
                  <a:schemeClr val="bg1">
                    <a:lumMod val="50000"/>
                  </a:schemeClr>
                </a:solidFill>
              </a:rPr>
              <a:t>[Vertel wat de VCP precies doet]</a:t>
            </a:r>
          </a:p>
        </p:txBody>
      </p:sp>
      <p:grpSp>
        <p:nvGrpSpPr>
          <p:cNvPr id="14" name="Groeperen 13"/>
          <p:cNvGrpSpPr/>
          <p:nvPr/>
        </p:nvGrpSpPr>
        <p:grpSpPr>
          <a:xfrm>
            <a:off x="0" y="4998667"/>
            <a:ext cx="12192000" cy="1935533"/>
            <a:chOff x="0" y="4998667"/>
            <a:chExt cx="12192000" cy="1935533"/>
          </a:xfrm>
        </p:grpSpPr>
        <p:sp>
          <p:nvSpPr>
            <p:cNvPr id="15" name="Rechthoek 14"/>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7"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8" name="Afbeelding 17"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21" name="Afbeelding 20" descr="Stap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7" y="565827"/>
            <a:ext cx="871728" cy="896112"/>
          </a:xfrm>
          <a:prstGeom prst="rect">
            <a:avLst/>
          </a:prstGeom>
        </p:spPr>
      </p:pic>
    </p:spTree>
    <p:extLst>
      <p:ext uri="{BB962C8B-B14F-4D97-AF65-F5344CB8AC3E}">
        <p14:creationId xmlns:p14="http://schemas.microsoft.com/office/powerpoint/2010/main" val="2491832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6DEC-3E18-44CC-9F50-4C7BD99A70E3}"/>
              </a:ext>
            </a:extLst>
          </p:cNvPr>
          <p:cNvSpPr>
            <a:spLocks noGrp="1"/>
          </p:cNvSpPr>
          <p:nvPr>
            <p:ph type="title"/>
          </p:nvPr>
        </p:nvSpPr>
        <p:spPr/>
        <p:txBody>
          <a:bodyPr>
            <a:noAutofit/>
          </a:bodyPr>
          <a:lstStyle/>
          <a:p>
            <a:r>
              <a:rPr lang="nl-NL" b="1" dirty="0">
                <a:solidFill>
                  <a:srgbClr val="14A0DD"/>
                </a:solidFill>
                <a:latin typeface="+mn-lt"/>
              </a:rPr>
              <a:t>Wie doet er mee?</a:t>
            </a:r>
          </a:p>
        </p:txBody>
      </p:sp>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5"/>
            <a:ext cx="9144000" cy="4351338"/>
          </a:xfrm>
        </p:spPr>
        <p:txBody>
          <a:bodyPr>
            <a:noAutofit/>
          </a:bodyPr>
          <a:lstStyle/>
          <a:p>
            <a:pPr marL="0" indent="0">
              <a:lnSpc>
                <a:spcPct val="110000"/>
              </a:lnSpc>
              <a:buNone/>
            </a:pPr>
            <a:r>
              <a:rPr lang="nl-NL" sz="2400" b="1" dirty="0"/>
              <a:t>Van ons als bestuur kan je het volgende verwachten </a:t>
            </a:r>
            <a:r>
              <a:rPr lang="nl-NL" sz="2400" i="1" dirty="0">
                <a:solidFill>
                  <a:srgbClr val="7F7F7F"/>
                </a:solidFill>
              </a:rPr>
              <a:t>[vul dit zelf aan]</a:t>
            </a:r>
            <a:r>
              <a:rPr lang="nl-NL" sz="2400" dirty="0"/>
              <a:t>:</a:t>
            </a:r>
          </a:p>
          <a:p>
            <a:pPr>
              <a:lnSpc>
                <a:spcPct val="110000"/>
              </a:lnSpc>
            </a:pPr>
            <a:r>
              <a:rPr lang="nl-NL" sz="2400" dirty="0">
                <a:latin typeface="+mj-lt"/>
              </a:rPr>
              <a:t>Wij treden op als er sprake is van grensoverschrijdend gedrag.</a:t>
            </a:r>
          </a:p>
          <a:p>
            <a:pPr>
              <a:lnSpc>
                <a:spcPct val="110000"/>
              </a:lnSpc>
            </a:pPr>
            <a:r>
              <a:rPr lang="nl-NL" sz="2400" dirty="0">
                <a:latin typeface="+mj-lt"/>
              </a:rPr>
              <a:t>Indien nodig treffen wij maatregelen, zoals… </a:t>
            </a:r>
            <a:r>
              <a:rPr lang="nl-NL" sz="2400" i="1" dirty="0">
                <a:solidFill>
                  <a:srgbClr val="7F7F7F"/>
                </a:solidFill>
              </a:rPr>
              <a:t>[noem hier de maatregelen]</a:t>
            </a:r>
            <a:r>
              <a:rPr lang="nl-NL" sz="2400" dirty="0">
                <a:latin typeface="+mj-lt"/>
              </a:rPr>
              <a:t>.</a:t>
            </a:r>
          </a:p>
          <a:p>
            <a:pPr>
              <a:lnSpc>
                <a:spcPct val="110000"/>
              </a:lnSpc>
            </a:pPr>
            <a:r>
              <a:rPr lang="nl-NL" sz="2400" dirty="0">
                <a:latin typeface="+mj-lt"/>
              </a:rPr>
              <a:t>Wij melden een vermoeden van seksuele intimidatie bij de bond of het Centrum Veilige Sport. </a:t>
            </a:r>
          </a:p>
          <a:p>
            <a:pPr>
              <a:lnSpc>
                <a:spcPct val="110000"/>
              </a:lnSpc>
            </a:pPr>
            <a:r>
              <a:rPr lang="nl-NL" sz="2400" dirty="0">
                <a:latin typeface="+mj-lt"/>
              </a:rPr>
              <a:t>Wij zorgen ervoor dat er een vertrouwenscontactpersoon (VCP) is.</a:t>
            </a:r>
          </a:p>
          <a:p>
            <a:pPr>
              <a:lnSpc>
                <a:spcPct val="110000"/>
              </a:lnSpc>
            </a:pPr>
            <a:r>
              <a:rPr lang="nl-NL" sz="2400" dirty="0">
                <a:latin typeface="+mj-lt"/>
              </a:rPr>
              <a:t>Wij zorgen ervoor dat alle leden, vrijwilligers en begeleiders op de hoogte zijn van het beleid.</a:t>
            </a:r>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7" y="565827"/>
            <a:ext cx="871728" cy="896112"/>
          </a:xfrm>
          <a:prstGeom prst="rect">
            <a:avLst/>
          </a:prstGeom>
        </p:spPr>
      </p:pic>
    </p:spTree>
    <p:extLst>
      <p:ext uri="{BB962C8B-B14F-4D97-AF65-F5344CB8AC3E}">
        <p14:creationId xmlns:p14="http://schemas.microsoft.com/office/powerpoint/2010/main" val="473940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6DEC-3E18-44CC-9F50-4C7BD99A70E3}"/>
              </a:ext>
            </a:extLst>
          </p:cNvPr>
          <p:cNvSpPr>
            <a:spLocks noGrp="1"/>
          </p:cNvSpPr>
          <p:nvPr>
            <p:ph type="title"/>
          </p:nvPr>
        </p:nvSpPr>
        <p:spPr/>
        <p:txBody>
          <a:bodyPr/>
          <a:lstStyle/>
          <a:p>
            <a:r>
              <a:rPr lang="nl-NL" b="1" dirty="0">
                <a:solidFill>
                  <a:srgbClr val="14A0DD"/>
                </a:solidFill>
                <a:latin typeface="+mn-lt"/>
              </a:rPr>
              <a:t>Wie doet er mee?</a:t>
            </a:r>
          </a:p>
        </p:txBody>
      </p:sp>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5"/>
            <a:ext cx="9486900" cy="4351338"/>
          </a:xfrm>
        </p:spPr>
        <p:txBody>
          <a:bodyPr>
            <a:noAutofit/>
          </a:bodyPr>
          <a:lstStyle/>
          <a:p>
            <a:pPr marL="0" indent="0">
              <a:lnSpc>
                <a:spcPct val="110000"/>
              </a:lnSpc>
              <a:buNone/>
            </a:pPr>
            <a:r>
              <a:rPr lang="nl-NL" sz="2400" b="1" dirty="0"/>
              <a:t>Wat verwachten we van </a:t>
            </a:r>
            <a:r>
              <a:rPr lang="nl-NL" sz="2400" b="1" u="sng" dirty="0"/>
              <a:t>leden</a:t>
            </a:r>
            <a:r>
              <a:rPr lang="nl-NL" sz="2400" b="1" dirty="0"/>
              <a:t> </a:t>
            </a:r>
            <a:r>
              <a:rPr lang="nl-NL" sz="2400" i="1" dirty="0">
                <a:solidFill>
                  <a:srgbClr val="7F7F7F"/>
                </a:solidFill>
              </a:rPr>
              <a:t>[vul dit zelf aan]</a:t>
            </a:r>
            <a:r>
              <a:rPr lang="nl-NL" sz="2400" dirty="0"/>
              <a:t>:</a:t>
            </a:r>
          </a:p>
          <a:p>
            <a:pPr>
              <a:lnSpc>
                <a:spcPct val="110000"/>
              </a:lnSpc>
            </a:pPr>
            <a:r>
              <a:rPr lang="nl-NL" sz="2400" dirty="0">
                <a:latin typeface="+mj-lt"/>
              </a:rPr>
              <a:t>Je draagt bij aan een positief en plezierig sportklimaat.</a:t>
            </a:r>
          </a:p>
          <a:p>
            <a:pPr>
              <a:lnSpc>
                <a:spcPct val="110000"/>
              </a:lnSpc>
            </a:pPr>
            <a:r>
              <a:rPr lang="nl-NL" sz="2400" dirty="0">
                <a:latin typeface="+mj-lt"/>
              </a:rPr>
              <a:t>Grensoverschrijdend gedrag is bij ons niet oké.</a:t>
            </a:r>
          </a:p>
          <a:p>
            <a:pPr>
              <a:lnSpc>
                <a:spcPct val="110000"/>
              </a:lnSpc>
            </a:pPr>
            <a:r>
              <a:rPr lang="nl-NL" sz="2400" dirty="0">
                <a:latin typeface="+mj-lt"/>
              </a:rPr>
              <a:t>Je leest en ondertekent onze omgangsregels.</a:t>
            </a:r>
          </a:p>
          <a:p>
            <a:pPr>
              <a:lnSpc>
                <a:spcPct val="110000"/>
              </a:lnSpc>
            </a:pPr>
            <a:r>
              <a:rPr lang="nl-NL" sz="2400" dirty="0">
                <a:latin typeface="+mj-lt"/>
              </a:rPr>
              <a:t>Als je iets ziet gebeuren of een vermoeden hebt van grensoverschrijdend gedrag roepen we je op dit te melden bij ons of de </a:t>
            </a:r>
            <a:r>
              <a:rPr lang="nl-NL" sz="2400" dirty="0" smtClean="0">
                <a:latin typeface="+mj-lt"/>
              </a:rPr>
              <a:t>VCP.</a:t>
            </a:r>
            <a:endParaRPr lang="nl-NL" sz="2400" b="1" dirty="0">
              <a:latin typeface="+mj-lt"/>
            </a:endParaRPr>
          </a:p>
        </p:txBody>
      </p:sp>
      <p:grpSp>
        <p:nvGrpSpPr>
          <p:cNvPr id="11" name="Groeperen 10"/>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7" y="565827"/>
            <a:ext cx="871728" cy="896112"/>
          </a:xfrm>
          <a:prstGeom prst="rect">
            <a:avLst/>
          </a:prstGeom>
        </p:spPr>
      </p:pic>
    </p:spTree>
    <p:extLst>
      <p:ext uri="{BB962C8B-B14F-4D97-AF65-F5344CB8AC3E}">
        <p14:creationId xmlns:p14="http://schemas.microsoft.com/office/powerpoint/2010/main" val="552385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F119-5968-40D1-82D2-C7354B495D55}"/>
              </a:ext>
            </a:extLst>
          </p:cNvPr>
          <p:cNvSpPr>
            <a:spLocks noGrp="1"/>
          </p:cNvSpPr>
          <p:nvPr>
            <p:ph type="title"/>
          </p:nvPr>
        </p:nvSpPr>
        <p:spPr/>
        <p:txBody>
          <a:bodyPr/>
          <a:lstStyle/>
          <a:p>
            <a:r>
              <a:rPr lang="nl-NL" b="1" dirty="0">
                <a:solidFill>
                  <a:srgbClr val="14A0DD"/>
                </a:solidFill>
                <a:latin typeface="+mn-lt"/>
              </a:rPr>
              <a:t>Wie doet er mee?</a:t>
            </a:r>
          </a:p>
        </p:txBody>
      </p:sp>
      <p:sp>
        <p:nvSpPr>
          <p:cNvPr id="3" name="Content Placeholder 2">
            <a:extLst>
              <a:ext uri="{FF2B5EF4-FFF2-40B4-BE49-F238E27FC236}">
                <a16:creationId xmlns:a16="http://schemas.microsoft.com/office/drawing/2014/main" id="{CA270F0A-B92D-4247-AB89-4EA2D429C17D}"/>
              </a:ext>
            </a:extLst>
          </p:cNvPr>
          <p:cNvSpPr>
            <a:spLocks noGrp="1"/>
          </p:cNvSpPr>
          <p:nvPr>
            <p:ph idx="1"/>
          </p:nvPr>
        </p:nvSpPr>
        <p:spPr/>
        <p:txBody>
          <a:bodyPr>
            <a:noAutofit/>
          </a:bodyPr>
          <a:lstStyle/>
          <a:p>
            <a:pPr marL="0" indent="0">
              <a:lnSpc>
                <a:spcPct val="110000"/>
              </a:lnSpc>
              <a:buNone/>
            </a:pPr>
            <a:r>
              <a:rPr lang="nl-NL" sz="2400" b="1" dirty="0"/>
              <a:t>Wat verwachten we van </a:t>
            </a:r>
            <a:r>
              <a:rPr lang="nl-NL" sz="2400" b="1" u="sng" dirty="0"/>
              <a:t>begeleiders</a:t>
            </a:r>
            <a:r>
              <a:rPr lang="nl-NL" sz="2400" b="1" dirty="0"/>
              <a:t> </a:t>
            </a:r>
            <a:r>
              <a:rPr lang="nl-NL" sz="2400" i="1" dirty="0">
                <a:solidFill>
                  <a:srgbClr val="7F7F7F"/>
                </a:solidFill>
              </a:rPr>
              <a:t>[vul dit zelf aan]</a:t>
            </a:r>
            <a:r>
              <a:rPr lang="nl-NL" sz="2400" dirty="0"/>
              <a:t>:</a:t>
            </a:r>
          </a:p>
          <a:p>
            <a:pPr>
              <a:lnSpc>
                <a:spcPct val="110000"/>
              </a:lnSpc>
            </a:pPr>
            <a:r>
              <a:rPr lang="nl-NL" sz="2400" dirty="0">
                <a:latin typeface="+mj-lt"/>
              </a:rPr>
              <a:t>Je draagt bij aan een positief en plezierig sportklimaat.</a:t>
            </a:r>
          </a:p>
          <a:p>
            <a:pPr>
              <a:lnSpc>
                <a:spcPct val="110000"/>
              </a:lnSpc>
            </a:pPr>
            <a:r>
              <a:rPr lang="nl-NL" sz="2400" dirty="0">
                <a:latin typeface="+mj-lt"/>
              </a:rPr>
              <a:t>Grensoverschrijdend gedrag is bij ons niet oké.</a:t>
            </a:r>
          </a:p>
          <a:p>
            <a:pPr>
              <a:lnSpc>
                <a:spcPct val="110000"/>
              </a:lnSpc>
            </a:pPr>
            <a:r>
              <a:rPr lang="nl-NL" sz="2400" dirty="0">
                <a:latin typeface="+mj-lt"/>
              </a:rPr>
              <a:t>Je kent de gedragsregels uit het reglement seksuele intimidatie.</a:t>
            </a:r>
          </a:p>
          <a:p>
            <a:pPr>
              <a:lnSpc>
                <a:spcPct val="110000"/>
              </a:lnSpc>
            </a:pPr>
            <a:r>
              <a:rPr lang="nl-NL" sz="2400" dirty="0">
                <a:latin typeface="+mj-lt"/>
              </a:rPr>
              <a:t>Je leest en ondertekent onze omgangsregels.</a:t>
            </a:r>
          </a:p>
          <a:p>
            <a:pPr>
              <a:lnSpc>
                <a:spcPct val="110000"/>
              </a:lnSpc>
            </a:pPr>
            <a:r>
              <a:rPr lang="nl-NL" sz="2400" dirty="0">
                <a:latin typeface="+mj-lt"/>
              </a:rPr>
              <a:t>Je ondertekent het document ‘onderwerping aan het tuchtrecht’.</a:t>
            </a:r>
          </a:p>
          <a:p>
            <a:pPr>
              <a:lnSpc>
                <a:spcPct val="110000"/>
              </a:lnSpc>
            </a:pPr>
            <a:r>
              <a:rPr lang="nl-NL" sz="2400" dirty="0">
                <a:latin typeface="+mj-lt"/>
              </a:rPr>
              <a:t>Je levert een Verklaring Omtrent Gedrag (VOG) in.</a:t>
            </a:r>
          </a:p>
          <a:p>
            <a:pPr>
              <a:lnSpc>
                <a:spcPct val="110000"/>
              </a:lnSpc>
            </a:pPr>
            <a:r>
              <a:rPr lang="nl-NL" sz="2400" dirty="0">
                <a:latin typeface="+mj-lt"/>
              </a:rPr>
              <a:t>Bij </a:t>
            </a:r>
            <a:r>
              <a:rPr lang="nl-NL" sz="2400" dirty="0" smtClean="0">
                <a:latin typeface="+mj-lt"/>
              </a:rPr>
              <a:t>vermoeden </a:t>
            </a:r>
            <a:r>
              <a:rPr lang="nl-NL" sz="2400" dirty="0">
                <a:latin typeface="+mj-lt"/>
              </a:rPr>
              <a:t>van seksuele intimidatie meld je dit bij ons of de VCP.</a:t>
            </a:r>
            <a:endParaRPr lang="nl-NL" sz="2400" b="1" dirty="0">
              <a:latin typeface="+mj-lt"/>
            </a:endParaRPr>
          </a:p>
          <a:p>
            <a:pPr>
              <a:lnSpc>
                <a:spcPct val="110000"/>
              </a:lnSpc>
            </a:pPr>
            <a:endParaRPr lang="nl-NL" sz="2400" dirty="0"/>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7" y="565827"/>
            <a:ext cx="871728" cy="896112"/>
          </a:xfrm>
          <a:prstGeom prst="rect">
            <a:avLst/>
          </a:prstGeom>
        </p:spPr>
      </p:pic>
    </p:spTree>
    <p:extLst>
      <p:ext uri="{BB962C8B-B14F-4D97-AF65-F5344CB8AC3E}">
        <p14:creationId xmlns:p14="http://schemas.microsoft.com/office/powerpoint/2010/main" val="2210662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F119-5968-40D1-82D2-C7354B495D55}"/>
              </a:ext>
            </a:extLst>
          </p:cNvPr>
          <p:cNvSpPr>
            <a:spLocks noGrp="1"/>
          </p:cNvSpPr>
          <p:nvPr>
            <p:ph type="title"/>
          </p:nvPr>
        </p:nvSpPr>
        <p:spPr/>
        <p:txBody>
          <a:bodyPr>
            <a:noAutofit/>
          </a:bodyPr>
          <a:lstStyle/>
          <a:p>
            <a:r>
              <a:rPr lang="nl-NL" b="1" dirty="0">
                <a:solidFill>
                  <a:srgbClr val="14A0DD"/>
                </a:solidFill>
                <a:latin typeface="+mn-lt"/>
              </a:rPr>
              <a:t>Wie doet er mee?</a:t>
            </a:r>
          </a:p>
        </p:txBody>
      </p:sp>
      <p:sp>
        <p:nvSpPr>
          <p:cNvPr id="3" name="Content Placeholder 2">
            <a:extLst>
              <a:ext uri="{FF2B5EF4-FFF2-40B4-BE49-F238E27FC236}">
                <a16:creationId xmlns:a16="http://schemas.microsoft.com/office/drawing/2014/main" id="{CA270F0A-B92D-4247-AB89-4EA2D429C17D}"/>
              </a:ext>
            </a:extLst>
          </p:cNvPr>
          <p:cNvSpPr>
            <a:spLocks noGrp="1"/>
          </p:cNvSpPr>
          <p:nvPr>
            <p:ph idx="1"/>
          </p:nvPr>
        </p:nvSpPr>
        <p:spPr>
          <a:xfrm>
            <a:off x="838200" y="1825625"/>
            <a:ext cx="9156700" cy="4351338"/>
          </a:xfrm>
        </p:spPr>
        <p:txBody>
          <a:bodyPr>
            <a:noAutofit/>
          </a:bodyPr>
          <a:lstStyle/>
          <a:p>
            <a:pPr marL="0" indent="0">
              <a:lnSpc>
                <a:spcPct val="110000"/>
              </a:lnSpc>
              <a:buNone/>
            </a:pPr>
            <a:r>
              <a:rPr lang="nl-NL" sz="2400" b="1" dirty="0"/>
              <a:t>Wat verwachten we van </a:t>
            </a:r>
            <a:r>
              <a:rPr lang="nl-NL" sz="2400" b="1" u="sng" dirty="0"/>
              <a:t>andere vrijwilligers</a:t>
            </a:r>
            <a:r>
              <a:rPr lang="nl-NL" sz="2400" b="1" dirty="0"/>
              <a:t> </a:t>
            </a:r>
            <a:r>
              <a:rPr lang="nl-NL" sz="2400" i="1" dirty="0">
                <a:solidFill>
                  <a:srgbClr val="7F7F7F"/>
                </a:solidFill>
              </a:rPr>
              <a:t>[vul dit zelf aan]</a:t>
            </a:r>
            <a:r>
              <a:rPr lang="nl-NL" sz="2400" i="1" dirty="0"/>
              <a:t>:</a:t>
            </a:r>
          </a:p>
          <a:p>
            <a:pPr>
              <a:lnSpc>
                <a:spcPct val="110000"/>
              </a:lnSpc>
            </a:pPr>
            <a:r>
              <a:rPr lang="nl-NL" sz="2400" dirty="0">
                <a:latin typeface="+mj-lt"/>
              </a:rPr>
              <a:t>Je draagt bij aan een positief en plezierig sportklimaat.</a:t>
            </a:r>
          </a:p>
          <a:p>
            <a:pPr>
              <a:lnSpc>
                <a:spcPct val="110000"/>
              </a:lnSpc>
            </a:pPr>
            <a:r>
              <a:rPr lang="nl-NL" sz="2400" dirty="0">
                <a:latin typeface="+mj-lt"/>
              </a:rPr>
              <a:t>Grensoverschrijdend gedrag is bij ons niet oké.</a:t>
            </a:r>
          </a:p>
          <a:p>
            <a:pPr>
              <a:lnSpc>
                <a:spcPct val="110000"/>
              </a:lnSpc>
            </a:pPr>
            <a:r>
              <a:rPr lang="nl-NL" sz="2400" dirty="0">
                <a:latin typeface="+mj-lt"/>
              </a:rPr>
              <a:t>Je leest en ondertekent onze omgangsregels.</a:t>
            </a:r>
          </a:p>
          <a:p>
            <a:pPr>
              <a:lnSpc>
                <a:spcPct val="110000"/>
              </a:lnSpc>
            </a:pPr>
            <a:r>
              <a:rPr lang="nl-NL" sz="2400" dirty="0">
                <a:latin typeface="+mj-lt"/>
              </a:rPr>
              <a:t>Je ondertekent het document ‘onderwerping aan het tuchtrecht’.</a:t>
            </a:r>
          </a:p>
          <a:p>
            <a:pPr>
              <a:lnSpc>
                <a:spcPct val="110000"/>
              </a:lnSpc>
            </a:pPr>
            <a:r>
              <a:rPr lang="nl-NL" sz="2400" dirty="0">
                <a:latin typeface="+mj-lt"/>
              </a:rPr>
              <a:t>Je levert een Verklaring Omtrent Gedrag (VOG) in.</a:t>
            </a:r>
          </a:p>
          <a:p>
            <a:pPr>
              <a:lnSpc>
                <a:spcPct val="110000"/>
              </a:lnSpc>
            </a:pPr>
            <a:r>
              <a:rPr lang="nl-NL" sz="2400" dirty="0">
                <a:latin typeface="+mj-lt"/>
              </a:rPr>
              <a:t>Bij het zien van of een vermoeden van grensoverschrijdend gedrag roepen we je op dit te melden bij ons of de VCP.</a:t>
            </a:r>
            <a:endParaRPr lang="nl-NL" sz="2400" b="1" dirty="0">
              <a:latin typeface="+mj-lt"/>
            </a:endParaRPr>
          </a:p>
          <a:p>
            <a:pPr>
              <a:lnSpc>
                <a:spcPct val="110000"/>
              </a:lnSpc>
            </a:pPr>
            <a:endParaRPr lang="nl-NL" sz="2400" dirty="0"/>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7" y="565827"/>
            <a:ext cx="871728" cy="896112"/>
          </a:xfrm>
          <a:prstGeom prst="rect">
            <a:avLst/>
          </a:prstGeom>
        </p:spPr>
      </p:pic>
    </p:spTree>
    <p:extLst>
      <p:ext uri="{BB962C8B-B14F-4D97-AF65-F5344CB8AC3E}">
        <p14:creationId xmlns:p14="http://schemas.microsoft.com/office/powerpoint/2010/main" val="1242019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5BA7-84CD-4E80-AC66-68728D57628F}"/>
              </a:ext>
            </a:extLst>
          </p:cNvPr>
          <p:cNvSpPr>
            <a:spLocks noGrp="1"/>
          </p:cNvSpPr>
          <p:nvPr>
            <p:ph type="title"/>
          </p:nvPr>
        </p:nvSpPr>
        <p:spPr/>
        <p:txBody>
          <a:bodyPr>
            <a:noAutofit/>
          </a:bodyPr>
          <a:lstStyle/>
          <a:p>
            <a:r>
              <a:rPr lang="nl-NL" b="1" dirty="0">
                <a:solidFill>
                  <a:srgbClr val="14A0DD"/>
                </a:solidFill>
                <a:latin typeface="+mn-lt"/>
              </a:rPr>
              <a:t>Wat spreken we af?</a:t>
            </a:r>
          </a:p>
        </p:txBody>
      </p:sp>
      <p:sp>
        <p:nvSpPr>
          <p:cNvPr id="3" name="Content Placeholder 2">
            <a:extLst>
              <a:ext uri="{FF2B5EF4-FFF2-40B4-BE49-F238E27FC236}">
                <a16:creationId xmlns:a16="http://schemas.microsoft.com/office/drawing/2014/main" id="{D9DCEAFD-5209-4AF6-8AB9-A13ED6E8DBFB}"/>
              </a:ext>
            </a:extLst>
          </p:cNvPr>
          <p:cNvSpPr>
            <a:spLocks noGrp="1"/>
          </p:cNvSpPr>
          <p:nvPr>
            <p:ph idx="1"/>
          </p:nvPr>
        </p:nvSpPr>
        <p:spPr>
          <a:xfrm>
            <a:off x="838200" y="1825625"/>
            <a:ext cx="9055100" cy="4351338"/>
          </a:xfrm>
        </p:spPr>
        <p:txBody>
          <a:bodyPr>
            <a:noAutofit/>
          </a:bodyPr>
          <a:lstStyle/>
          <a:p>
            <a:pPr marL="0" indent="0">
              <a:lnSpc>
                <a:spcPct val="110000"/>
              </a:lnSpc>
              <a:buNone/>
            </a:pPr>
            <a:r>
              <a:rPr lang="nl-NL" sz="2400" b="1" dirty="0"/>
              <a:t>Gedrags- en omgangsregels:</a:t>
            </a:r>
          </a:p>
          <a:p>
            <a:pPr>
              <a:lnSpc>
                <a:spcPct val="110000"/>
              </a:lnSpc>
            </a:pPr>
            <a:r>
              <a:rPr lang="nl-NL" sz="2400" dirty="0">
                <a:latin typeface="+mj-lt"/>
              </a:rPr>
              <a:t>De gedragsregels van NOC*NSF zijn bindend.</a:t>
            </a:r>
          </a:p>
          <a:p>
            <a:pPr>
              <a:lnSpc>
                <a:spcPct val="110000"/>
              </a:lnSpc>
            </a:pPr>
            <a:r>
              <a:rPr lang="nl-NL" sz="2400" dirty="0">
                <a:latin typeface="+mj-lt"/>
              </a:rPr>
              <a:t>Daarnaast hebben we onze eigen omgangsregels gemaakt, namelijk:</a:t>
            </a:r>
          </a:p>
          <a:p>
            <a:pPr lvl="1">
              <a:lnSpc>
                <a:spcPct val="110000"/>
              </a:lnSpc>
            </a:pPr>
            <a:r>
              <a:rPr lang="nl-NL" i="1" dirty="0">
                <a:solidFill>
                  <a:srgbClr val="7F7F7F"/>
                </a:solidFill>
              </a:rPr>
              <a:t>[Zet hier de omgangsregels die voor de vereniging gelden]</a:t>
            </a:r>
          </a:p>
          <a:p>
            <a:pPr lvl="1">
              <a:lnSpc>
                <a:spcPct val="110000"/>
              </a:lnSpc>
            </a:pPr>
            <a:r>
              <a:rPr lang="nl-NL" i="1" dirty="0">
                <a:solidFill>
                  <a:srgbClr val="7F7F7F"/>
                </a:solidFill>
              </a:rPr>
              <a:t>[Etc.]</a:t>
            </a:r>
          </a:p>
          <a:p>
            <a:pPr lvl="1">
              <a:lnSpc>
                <a:spcPct val="110000"/>
              </a:lnSpc>
            </a:pPr>
            <a:r>
              <a:rPr lang="nl-NL" i="1" dirty="0">
                <a:solidFill>
                  <a:srgbClr val="7F7F7F"/>
                </a:solidFill>
              </a:rPr>
              <a:t>[Etc.]</a:t>
            </a:r>
          </a:p>
          <a:p>
            <a:pPr>
              <a:lnSpc>
                <a:spcPct val="110000"/>
              </a:lnSpc>
            </a:pPr>
            <a:r>
              <a:rPr lang="nl-NL" sz="2400" dirty="0">
                <a:latin typeface="+mj-lt"/>
              </a:rPr>
              <a:t>Alle leden vragen we de omgangsregels (en onderwerping tuchtrecht) te lezen en ondertekenen. </a:t>
            </a:r>
          </a:p>
        </p:txBody>
      </p:sp>
      <p:grpSp>
        <p:nvGrpSpPr>
          <p:cNvPr id="14" name="Groeperen 13"/>
          <p:cNvGrpSpPr/>
          <p:nvPr/>
        </p:nvGrpSpPr>
        <p:grpSpPr>
          <a:xfrm>
            <a:off x="0" y="4998667"/>
            <a:ext cx="12192000" cy="1935533"/>
            <a:chOff x="0" y="4998667"/>
            <a:chExt cx="12192000" cy="1935533"/>
          </a:xfrm>
        </p:grpSpPr>
        <p:sp>
          <p:nvSpPr>
            <p:cNvPr id="15" name="Rechthoek 14"/>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7"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8" name="Afbeelding 17"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21" name="Afbeelding 20" descr="Stap_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5827"/>
            <a:ext cx="865632" cy="896112"/>
          </a:xfrm>
          <a:prstGeom prst="rect">
            <a:avLst/>
          </a:prstGeom>
        </p:spPr>
      </p:pic>
    </p:spTree>
    <p:extLst>
      <p:ext uri="{BB962C8B-B14F-4D97-AF65-F5344CB8AC3E}">
        <p14:creationId xmlns:p14="http://schemas.microsoft.com/office/powerpoint/2010/main" val="2678920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D701-4DA8-44ED-8D13-5D4FFB893D3D}"/>
              </a:ext>
            </a:extLst>
          </p:cNvPr>
          <p:cNvSpPr>
            <a:spLocks noGrp="1"/>
          </p:cNvSpPr>
          <p:nvPr>
            <p:ph type="title"/>
          </p:nvPr>
        </p:nvSpPr>
        <p:spPr/>
        <p:txBody>
          <a:bodyPr>
            <a:noAutofit/>
          </a:bodyPr>
          <a:lstStyle/>
          <a:p>
            <a:r>
              <a:rPr lang="nl-NL" b="1" dirty="0">
                <a:solidFill>
                  <a:srgbClr val="14A0DD"/>
                </a:solidFill>
                <a:latin typeface="+mn-lt"/>
              </a:rPr>
              <a:t>Wat spreken we af?</a:t>
            </a:r>
            <a:endParaRPr lang="nl-NL" dirty="0">
              <a:solidFill>
                <a:srgbClr val="14A0DD"/>
              </a:solidFill>
              <a:latin typeface="+mn-lt"/>
            </a:endParaRPr>
          </a:p>
        </p:txBody>
      </p:sp>
      <p:sp>
        <p:nvSpPr>
          <p:cNvPr id="3" name="Content Placeholder 2">
            <a:extLst>
              <a:ext uri="{FF2B5EF4-FFF2-40B4-BE49-F238E27FC236}">
                <a16:creationId xmlns:a16="http://schemas.microsoft.com/office/drawing/2014/main" id="{4E3A1FAC-C2AB-4A31-A0F3-C1FD2A655B15}"/>
              </a:ext>
            </a:extLst>
          </p:cNvPr>
          <p:cNvSpPr>
            <a:spLocks noGrp="1"/>
          </p:cNvSpPr>
          <p:nvPr>
            <p:ph idx="1"/>
          </p:nvPr>
        </p:nvSpPr>
        <p:spPr/>
        <p:txBody>
          <a:bodyPr>
            <a:noAutofit/>
          </a:bodyPr>
          <a:lstStyle/>
          <a:p>
            <a:pPr marL="0" indent="0">
              <a:lnSpc>
                <a:spcPct val="110000"/>
              </a:lnSpc>
              <a:buNone/>
            </a:pPr>
            <a:r>
              <a:rPr lang="nl-NL" sz="2400" b="1" dirty="0"/>
              <a:t>Wat als er toch iets gebeurt?</a:t>
            </a:r>
          </a:p>
          <a:p>
            <a:pPr>
              <a:lnSpc>
                <a:spcPct val="110000"/>
              </a:lnSpc>
            </a:pPr>
            <a:r>
              <a:rPr lang="nl-NL" sz="2400" dirty="0">
                <a:latin typeface="+mj-lt"/>
              </a:rPr>
              <a:t>Een vermoeden van ernstig grensoverschrijdend gedrag, zoals seksueel misbruik, wordt door begeleiders en bestuur altijd gemeld.</a:t>
            </a:r>
          </a:p>
          <a:p>
            <a:pPr>
              <a:lnSpc>
                <a:spcPct val="110000"/>
              </a:lnSpc>
            </a:pPr>
            <a:r>
              <a:rPr lang="nl-NL" sz="2400" dirty="0">
                <a:latin typeface="+mj-lt"/>
              </a:rPr>
              <a:t>Ook leden moedigen we aan om een vermoeden te melden bij ons of de VCP.</a:t>
            </a:r>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5827"/>
            <a:ext cx="865632" cy="896112"/>
          </a:xfrm>
          <a:prstGeom prst="rect">
            <a:avLst/>
          </a:prstGeom>
        </p:spPr>
      </p:pic>
    </p:spTree>
    <p:extLst>
      <p:ext uri="{BB962C8B-B14F-4D97-AF65-F5344CB8AC3E}">
        <p14:creationId xmlns:p14="http://schemas.microsoft.com/office/powerpoint/2010/main" val="1378577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04EB-E8E7-4D32-9D38-95DBAF456D05}"/>
              </a:ext>
            </a:extLst>
          </p:cNvPr>
          <p:cNvSpPr>
            <a:spLocks noGrp="1"/>
          </p:cNvSpPr>
          <p:nvPr>
            <p:ph type="title"/>
          </p:nvPr>
        </p:nvSpPr>
        <p:spPr/>
        <p:txBody>
          <a:bodyPr>
            <a:noAutofit/>
          </a:bodyPr>
          <a:lstStyle/>
          <a:p>
            <a:r>
              <a:rPr lang="nl-NL" b="1" dirty="0">
                <a:solidFill>
                  <a:srgbClr val="14A0DD"/>
                </a:solidFill>
                <a:latin typeface="+mn-lt"/>
              </a:rPr>
              <a:t>Wat spreken we af?</a:t>
            </a:r>
            <a:endParaRPr lang="nl-NL" dirty="0">
              <a:solidFill>
                <a:srgbClr val="14A0DD"/>
              </a:solidFill>
              <a:latin typeface="+mn-lt"/>
            </a:endParaRPr>
          </a:p>
        </p:txBody>
      </p:sp>
      <p:sp>
        <p:nvSpPr>
          <p:cNvPr id="3" name="Content Placeholder 2">
            <a:extLst>
              <a:ext uri="{FF2B5EF4-FFF2-40B4-BE49-F238E27FC236}">
                <a16:creationId xmlns:a16="http://schemas.microsoft.com/office/drawing/2014/main" id="{64A10A4E-E9D8-4E3E-A681-FDD7DF32B4A6}"/>
              </a:ext>
            </a:extLst>
          </p:cNvPr>
          <p:cNvSpPr>
            <a:spLocks noGrp="1"/>
          </p:cNvSpPr>
          <p:nvPr>
            <p:ph idx="1"/>
          </p:nvPr>
        </p:nvSpPr>
        <p:spPr>
          <a:xfrm>
            <a:off x="838200" y="1825625"/>
            <a:ext cx="8699500" cy="4351338"/>
          </a:xfrm>
        </p:spPr>
        <p:txBody>
          <a:bodyPr>
            <a:noAutofit/>
          </a:bodyPr>
          <a:lstStyle/>
          <a:p>
            <a:pPr marL="0" indent="0">
              <a:lnSpc>
                <a:spcPct val="110000"/>
              </a:lnSpc>
              <a:buNone/>
            </a:pPr>
            <a:r>
              <a:rPr lang="nl-NL" sz="2400" b="1" dirty="0"/>
              <a:t>We gaan voor begeleiders van onbesproken gedrag:</a:t>
            </a:r>
          </a:p>
          <a:p>
            <a:pPr>
              <a:lnSpc>
                <a:spcPct val="110000"/>
              </a:lnSpc>
            </a:pPr>
            <a:r>
              <a:rPr lang="nl-NL" sz="2400" dirty="0">
                <a:latin typeface="+mj-lt"/>
              </a:rPr>
              <a:t>We vragen elke begeleider (of vrijwilliger) om een </a:t>
            </a:r>
            <a:r>
              <a:rPr lang="nl-NL" sz="2400" b="1" dirty="0"/>
              <a:t>Verklaring Omtrent Gedrag (VOG)</a:t>
            </a:r>
            <a:r>
              <a:rPr lang="nl-NL" sz="2400" dirty="0"/>
              <a:t>. </a:t>
            </a:r>
          </a:p>
          <a:p>
            <a:pPr>
              <a:lnSpc>
                <a:spcPct val="110000"/>
              </a:lnSpc>
            </a:pPr>
            <a:r>
              <a:rPr lang="nl-NL" sz="2400" dirty="0">
                <a:latin typeface="+mj-lt"/>
              </a:rPr>
              <a:t>De VOG is in te leveren bij </a:t>
            </a:r>
            <a:r>
              <a:rPr lang="nl-NL" sz="2400" i="1" dirty="0">
                <a:solidFill>
                  <a:srgbClr val="7F7F7F"/>
                </a:solidFill>
              </a:rPr>
              <a:t>[vul hier de naam in van de persoon die de </a:t>
            </a:r>
            <a:r>
              <a:rPr lang="nl-NL" sz="2400" i="1" dirty="0" err="1">
                <a:solidFill>
                  <a:srgbClr val="7F7F7F"/>
                </a:solidFill>
              </a:rPr>
              <a:t>VOGs</a:t>
            </a:r>
            <a:r>
              <a:rPr lang="nl-NL" sz="2400" i="1" dirty="0">
                <a:solidFill>
                  <a:srgbClr val="7F7F7F"/>
                </a:solidFill>
              </a:rPr>
              <a:t> beheert]</a:t>
            </a:r>
            <a:r>
              <a:rPr lang="nl-NL" sz="2400" dirty="0"/>
              <a:t>. </a:t>
            </a:r>
          </a:p>
          <a:p>
            <a:pPr>
              <a:lnSpc>
                <a:spcPct val="110000"/>
              </a:lnSpc>
            </a:pPr>
            <a:r>
              <a:rPr lang="nl-NL" sz="2400" dirty="0">
                <a:latin typeface="+mj-lt"/>
              </a:rPr>
              <a:t>We checken referenties bij eerdere sportclubs.</a:t>
            </a:r>
          </a:p>
          <a:p>
            <a:pPr>
              <a:lnSpc>
                <a:spcPct val="110000"/>
              </a:lnSpc>
            </a:pPr>
            <a:endParaRPr lang="nl-NL" sz="2400" dirty="0"/>
          </a:p>
          <a:p>
            <a:pPr>
              <a:lnSpc>
                <a:spcPct val="110000"/>
              </a:lnSpc>
            </a:pPr>
            <a:endParaRPr lang="nl-NL" sz="2400" dirty="0"/>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5827"/>
            <a:ext cx="865632" cy="896112"/>
          </a:xfrm>
          <a:prstGeom prst="rect">
            <a:avLst/>
          </a:prstGeom>
        </p:spPr>
      </p:pic>
    </p:spTree>
    <p:extLst>
      <p:ext uri="{BB962C8B-B14F-4D97-AF65-F5344CB8AC3E}">
        <p14:creationId xmlns:p14="http://schemas.microsoft.com/office/powerpoint/2010/main" val="3085081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D701-4DA8-44ED-8D13-5D4FFB893D3D}"/>
              </a:ext>
            </a:extLst>
          </p:cNvPr>
          <p:cNvSpPr>
            <a:spLocks noGrp="1"/>
          </p:cNvSpPr>
          <p:nvPr>
            <p:ph type="title"/>
          </p:nvPr>
        </p:nvSpPr>
        <p:spPr/>
        <p:txBody>
          <a:bodyPr>
            <a:noAutofit/>
          </a:bodyPr>
          <a:lstStyle/>
          <a:p>
            <a:r>
              <a:rPr lang="nl-NL" b="1" dirty="0">
                <a:solidFill>
                  <a:srgbClr val="14A0DD"/>
                </a:solidFill>
                <a:latin typeface="+mn-lt"/>
              </a:rPr>
              <a:t>Wat spreken we af?</a:t>
            </a:r>
            <a:endParaRPr lang="nl-NL" dirty="0">
              <a:solidFill>
                <a:srgbClr val="14A0DD"/>
              </a:solidFill>
              <a:latin typeface="+mn-lt"/>
            </a:endParaRPr>
          </a:p>
        </p:txBody>
      </p:sp>
      <p:sp>
        <p:nvSpPr>
          <p:cNvPr id="3" name="Content Placeholder 2">
            <a:extLst>
              <a:ext uri="{FF2B5EF4-FFF2-40B4-BE49-F238E27FC236}">
                <a16:creationId xmlns:a16="http://schemas.microsoft.com/office/drawing/2014/main" id="{4E3A1FAC-C2AB-4A31-A0F3-C1FD2A655B15}"/>
              </a:ext>
            </a:extLst>
          </p:cNvPr>
          <p:cNvSpPr>
            <a:spLocks noGrp="1"/>
          </p:cNvSpPr>
          <p:nvPr>
            <p:ph idx="1"/>
          </p:nvPr>
        </p:nvSpPr>
        <p:spPr>
          <a:xfrm>
            <a:off x="838200" y="1825625"/>
            <a:ext cx="9118600" cy="4351338"/>
          </a:xfrm>
        </p:spPr>
        <p:txBody>
          <a:bodyPr>
            <a:noAutofit/>
          </a:bodyPr>
          <a:lstStyle/>
          <a:p>
            <a:pPr marL="0" indent="0">
              <a:lnSpc>
                <a:spcPct val="110000"/>
              </a:lnSpc>
              <a:buNone/>
            </a:pPr>
            <a:r>
              <a:rPr lang="nl-NL" sz="2400" b="1" dirty="0"/>
              <a:t>Welke concrete maatregelen nemen we?</a:t>
            </a:r>
          </a:p>
          <a:p>
            <a:pPr>
              <a:lnSpc>
                <a:spcPct val="110000"/>
              </a:lnSpc>
            </a:pPr>
            <a:r>
              <a:rPr lang="nl-NL" sz="2400" dirty="0">
                <a:latin typeface="+mj-lt"/>
              </a:rPr>
              <a:t>We gebruiken het </a:t>
            </a:r>
            <a:r>
              <a:rPr lang="nl-NL" sz="2400" b="1" dirty="0"/>
              <a:t>vier-ogen-principe</a:t>
            </a:r>
            <a:r>
              <a:rPr lang="nl-NL" sz="2400" dirty="0"/>
              <a:t>: </a:t>
            </a:r>
            <a:r>
              <a:rPr lang="nl-NL" sz="2400" dirty="0">
                <a:latin typeface="+mj-lt"/>
              </a:rPr>
              <a:t>een volwassene moet altijd kunnen meekijken of meeluisteren met een een-op-een training. </a:t>
            </a:r>
          </a:p>
          <a:p>
            <a:pPr>
              <a:lnSpc>
                <a:spcPct val="110000"/>
              </a:lnSpc>
            </a:pPr>
            <a:r>
              <a:rPr lang="nl-NL" sz="2400" dirty="0">
                <a:latin typeface="+mj-lt"/>
              </a:rPr>
              <a:t>We zorgen er samen met de gemeente voor dat de verlichting op het terrein in orde is en blijft</a:t>
            </a:r>
            <a:r>
              <a:rPr lang="nl-NL" sz="2400" dirty="0"/>
              <a:t>.</a:t>
            </a:r>
          </a:p>
        </p:txBody>
      </p:sp>
      <p:grpSp>
        <p:nvGrpSpPr>
          <p:cNvPr id="12" name="Groeperen 11"/>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Stap_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5827"/>
            <a:ext cx="865632" cy="896112"/>
          </a:xfrm>
          <a:prstGeom prst="rect">
            <a:avLst/>
          </a:prstGeom>
        </p:spPr>
      </p:pic>
    </p:spTree>
    <p:extLst>
      <p:ext uri="{BB962C8B-B14F-4D97-AF65-F5344CB8AC3E}">
        <p14:creationId xmlns:p14="http://schemas.microsoft.com/office/powerpoint/2010/main" val="3457723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0F3EF-7289-467E-991D-999A8A34E79F}"/>
              </a:ext>
            </a:extLst>
          </p:cNvPr>
          <p:cNvSpPr>
            <a:spLocks noGrp="1"/>
          </p:cNvSpPr>
          <p:nvPr>
            <p:ph type="title"/>
          </p:nvPr>
        </p:nvSpPr>
        <p:spPr/>
        <p:txBody>
          <a:bodyPr>
            <a:noAutofit/>
          </a:bodyPr>
          <a:lstStyle/>
          <a:p>
            <a:r>
              <a:rPr lang="nl-NL" b="1" dirty="0">
                <a:solidFill>
                  <a:srgbClr val="14A0DD"/>
                </a:solidFill>
                <a:latin typeface="+mn-lt"/>
              </a:rPr>
              <a:t>Hoe houden we elkaar scherp?</a:t>
            </a:r>
          </a:p>
        </p:txBody>
      </p:sp>
      <p:sp>
        <p:nvSpPr>
          <p:cNvPr id="3" name="Content Placeholder 2">
            <a:extLst>
              <a:ext uri="{FF2B5EF4-FFF2-40B4-BE49-F238E27FC236}">
                <a16:creationId xmlns:a16="http://schemas.microsoft.com/office/drawing/2014/main" id="{09913852-0E41-41D2-AB0C-0637D1CB6ECA}"/>
              </a:ext>
            </a:extLst>
          </p:cNvPr>
          <p:cNvSpPr>
            <a:spLocks noGrp="1"/>
          </p:cNvSpPr>
          <p:nvPr>
            <p:ph idx="1"/>
          </p:nvPr>
        </p:nvSpPr>
        <p:spPr>
          <a:xfrm>
            <a:off x="838200" y="1825625"/>
            <a:ext cx="8470900" cy="4351338"/>
          </a:xfrm>
        </p:spPr>
        <p:txBody>
          <a:bodyPr>
            <a:noAutofit/>
          </a:bodyPr>
          <a:lstStyle/>
          <a:p>
            <a:pPr>
              <a:lnSpc>
                <a:spcPct val="110000"/>
              </a:lnSpc>
            </a:pPr>
            <a:r>
              <a:rPr lang="nl-NL" sz="2400" dirty="0">
                <a:latin typeface="+mj-lt"/>
              </a:rPr>
              <a:t>We spreken elkaar aan als dat nodig is!</a:t>
            </a:r>
          </a:p>
          <a:p>
            <a:pPr>
              <a:lnSpc>
                <a:spcPct val="110000"/>
              </a:lnSpc>
            </a:pPr>
            <a:r>
              <a:rPr lang="nl-NL" sz="2400" dirty="0">
                <a:latin typeface="+mj-lt"/>
              </a:rPr>
              <a:t>Als bestuur laten we dit onderwerp één keer per jaar terugkomen op de agenda van de ALV. </a:t>
            </a:r>
          </a:p>
          <a:p>
            <a:pPr>
              <a:lnSpc>
                <a:spcPct val="110000"/>
              </a:lnSpc>
            </a:pPr>
            <a:r>
              <a:rPr lang="nl-NL" sz="2400" dirty="0">
                <a:latin typeface="+mj-lt"/>
              </a:rPr>
              <a:t>We monitoren elk jaar hoe we ervoor staan. </a:t>
            </a:r>
          </a:p>
          <a:p>
            <a:pPr>
              <a:lnSpc>
                <a:spcPct val="110000"/>
              </a:lnSpc>
            </a:pPr>
            <a:r>
              <a:rPr lang="nl-NL" sz="2400" dirty="0">
                <a:latin typeface="+mj-lt"/>
              </a:rPr>
              <a:t>We zorgen voor doorlopende voorlichting, door </a:t>
            </a:r>
            <a:r>
              <a:rPr lang="nl-NL" sz="2400" i="1" dirty="0">
                <a:solidFill>
                  <a:srgbClr val="7F7F7F"/>
                </a:solidFill>
              </a:rPr>
              <a:t>[voeg toe, bijvoorbeeld: een brief aan nieuwe leden]</a:t>
            </a:r>
            <a:r>
              <a:rPr lang="nl-NL" sz="2400" i="1" dirty="0">
                <a:latin typeface="+mj-lt"/>
              </a:rPr>
              <a:t>, </a:t>
            </a:r>
            <a:r>
              <a:rPr lang="nl-NL" sz="2400" i="1" dirty="0">
                <a:solidFill>
                  <a:srgbClr val="7F7F7F"/>
                </a:solidFill>
              </a:rPr>
              <a:t>[deze posters] </a:t>
            </a:r>
            <a:r>
              <a:rPr lang="nl-NL" sz="2400" i="1" dirty="0">
                <a:latin typeface="+mj-lt"/>
              </a:rPr>
              <a:t>en </a:t>
            </a:r>
            <a:r>
              <a:rPr lang="nl-NL" sz="2400" i="1" dirty="0">
                <a:solidFill>
                  <a:srgbClr val="7F7F7F"/>
                </a:solidFill>
              </a:rPr>
              <a:t>[deze info op de website van de vereniging] </a:t>
            </a:r>
          </a:p>
        </p:txBody>
      </p:sp>
      <p:grpSp>
        <p:nvGrpSpPr>
          <p:cNvPr id="14" name="Groeperen 13"/>
          <p:cNvGrpSpPr/>
          <p:nvPr/>
        </p:nvGrpSpPr>
        <p:grpSpPr>
          <a:xfrm>
            <a:off x="0" y="4998667"/>
            <a:ext cx="12192000" cy="1935533"/>
            <a:chOff x="0" y="4998667"/>
            <a:chExt cx="12192000" cy="1935533"/>
          </a:xfrm>
        </p:grpSpPr>
        <p:sp>
          <p:nvSpPr>
            <p:cNvPr id="15" name="Rechthoek 14"/>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7"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8" name="Afbeelding 17"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21" name="Afbeelding 20" descr="Stap_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5827"/>
            <a:ext cx="871728" cy="896112"/>
          </a:xfrm>
          <a:prstGeom prst="rect">
            <a:avLst/>
          </a:prstGeom>
        </p:spPr>
      </p:pic>
    </p:spTree>
    <p:extLst>
      <p:ext uri="{BB962C8B-B14F-4D97-AF65-F5344CB8AC3E}">
        <p14:creationId xmlns:p14="http://schemas.microsoft.com/office/powerpoint/2010/main" val="340125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2FBD1-376D-4EF8-9EB9-C7C375F1AC5C}"/>
              </a:ext>
            </a:extLst>
          </p:cNvPr>
          <p:cNvSpPr>
            <a:spLocks noGrp="1"/>
          </p:cNvSpPr>
          <p:nvPr>
            <p:ph type="title"/>
          </p:nvPr>
        </p:nvSpPr>
        <p:spPr/>
        <p:txBody>
          <a:bodyPr>
            <a:noAutofit/>
          </a:bodyPr>
          <a:lstStyle/>
          <a:p>
            <a:r>
              <a:rPr lang="nl-NL" b="1" dirty="0">
                <a:solidFill>
                  <a:srgbClr val="14A0DD"/>
                </a:solidFill>
                <a:latin typeface="+mn-lt"/>
              </a:rPr>
              <a:t>Waar gaan we het over hebben?</a:t>
            </a:r>
          </a:p>
        </p:txBody>
      </p:sp>
      <p:sp>
        <p:nvSpPr>
          <p:cNvPr id="3" name="Content Placeholder 2">
            <a:extLst>
              <a:ext uri="{FF2B5EF4-FFF2-40B4-BE49-F238E27FC236}">
                <a16:creationId xmlns:a16="http://schemas.microsoft.com/office/drawing/2014/main" id="{E1959D8C-E2C7-4D67-9B25-DF03C9D33A9E}"/>
              </a:ext>
            </a:extLst>
          </p:cNvPr>
          <p:cNvSpPr>
            <a:spLocks noGrp="1"/>
          </p:cNvSpPr>
          <p:nvPr>
            <p:ph idx="1"/>
          </p:nvPr>
        </p:nvSpPr>
        <p:spPr>
          <a:xfrm>
            <a:off x="838200" y="1825625"/>
            <a:ext cx="10515600" cy="3330575"/>
          </a:xfrm>
        </p:spPr>
        <p:txBody>
          <a:bodyPr>
            <a:noAutofit/>
          </a:bodyPr>
          <a:lstStyle/>
          <a:p>
            <a:pPr marL="0" indent="0">
              <a:lnSpc>
                <a:spcPct val="100000"/>
              </a:lnSpc>
              <a:buNone/>
            </a:pPr>
            <a:r>
              <a:rPr lang="nl-NL" sz="2400" dirty="0">
                <a:latin typeface="+mj-lt"/>
              </a:rPr>
              <a:t>Waarom werken aan de preventie van grensoverschrijdend gedrag</a:t>
            </a:r>
            <a:r>
              <a:rPr lang="nl-NL" sz="2400" dirty="0" smtClean="0">
                <a:latin typeface="+mj-lt"/>
              </a:rPr>
              <a:t>?</a:t>
            </a:r>
          </a:p>
          <a:p>
            <a:pPr marL="0" indent="0">
              <a:lnSpc>
                <a:spcPct val="100000"/>
              </a:lnSpc>
              <a:buNone/>
            </a:pPr>
            <a:endParaRPr lang="nl-NL" sz="2400" dirty="0" smtClean="0">
              <a:latin typeface="+mj-lt"/>
            </a:endParaRPr>
          </a:p>
          <a:p>
            <a:pPr marL="0" indent="0">
              <a:lnSpc>
                <a:spcPct val="100000"/>
              </a:lnSpc>
              <a:buNone/>
            </a:pPr>
            <a:r>
              <a:rPr lang="nl-NL" sz="2400" i="1" dirty="0" smtClean="0">
                <a:solidFill>
                  <a:srgbClr val="EC591D"/>
                </a:solidFill>
                <a:latin typeface="+mj-lt"/>
              </a:rPr>
              <a:t>De High Five, voor een veilige sportcultuur</a:t>
            </a:r>
            <a:endParaRPr lang="nl-NL" sz="2400" i="1" dirty="0">
              <a:solidFill>
                <a:srgbClr val="EC591D"/>
              </a:solidFill>
              <a:latin typeface="+mj-lt"/>
            </a:endParaRPr>
          </a:p>
          <a:p>
            <a:pPr marL="514350" indent="-514350">
              <a:lnSpc>
                <a:spcPct val="100000"/>
              </a:lnSpc>
              <a:buAutoNum type="arabicPeriod"/>
            </a:pPr>
            <a:r>
              <a:rPr lang="nl-NL" sz="2400" dirty="0" smtClean="0">
                <a:latin typeface="+mj-lt"/>
              </a:rPr>
              <a:t>Hoe maken we onze vereniging veilig?</a:t>
            </a:r>
            <a:endParaRPr lang="nl-NL" sz="2400" dirty="0">
              <a:latin typeface="+mj-lt"/>
            </a:endParaRPr>
          </a:p>
          <a:p>
            <a:pPr marL="514350" indent="-514350">
              <a:lnSpc>
                <a:spcPct val="100000"/>
              </a:lnSpc>
              <a:buAutoNum type="arabicPeriod"/>
            </a:pPr>
            <a:r>
              <a:rPr lang="nl-NL" sz="2400" dirty="0" smtClean="0">
                <a:latin typeface="+mj-lt"/>
              </a:rPr>
              <a:t>Wat </a:t>
            </a:r>
            <a:r>
              <a:rPr lang="nl-NL" sz="2400" dirty="0">
                <a:latin typeface="+mj-lt"/>
              </a:rPr>
              <a:t>kan beter?</a:t>
            </a:r>
          </a:p>
          <a:p>
            <a:pPr marL="514350" indent="-514350">
              <a:lnSpc>
                <a:spcPct val="100000"/>
              </a:lnSpc>
              <a:buFont typeface="+mj-lt"/>
              <a:buAutoNum type="arabicPeriod"/>
            </a:pPr>
            <a:r>
              <a:rPr lang="nl-NL" sz="2400" dirty="0" smtClean="0">
                <a:latin typeface="+mj-lt"/>
              </a:rPr>
              <a:t>Wie </a:t>
            </a:r>
            <a:r>
              <a:rPr lang="nl-NL" sz="2400" dirty="0">
                <a:latin typeface="+mj-lt"/>
              </a:rPr>
              <a:t>doet er mee?</a:t>
            </a:r>
          </a:p>
          <a:p>
            <a:pPr marL="514350" indent="-514350">
              <a:lnSpc>
                <a:spcPct val="100000"/>
              </a:lnSpc>
              <a:buFont typeface="+mj-lt"/>
              <a:buAutoNum type="arabicPeriod"/>
            </a:pPr>
            <a:r>
              <a:rPr lang="nl-NL" sz="2400" dirty="0">
                <a:latin typeface="+mj-lt"/>
              </a:rPr>
              <a:t>Wat spreken we af?</a:t>
            </a:r>
          </a:p>
          <a:p>
            <a:pPr marL="514350" indent="-514350">
              <a:lnSpc>
                <a:spcPct val="100000"/>
              </a:lnSpc>
              <a:buFont typeface="+mj-lt"/>
              <a:buAutoNum type="arabicPeriod"/>
            </a:pPr>
            <a:r>
              <a:rPr lang="nl-NL" sz="2400" dirty="0">
                <a:latin typeface="+mj-lt"/>
              </a:rPr>
              <a:t>Hoe houden we elkaar scherp? </a:t>
            </a:r>
          </a:p>
        </p:txBody>
      </p:sp>
      <p:grpSp>
        <p:nvGrpSpPr>
          <p:cNvPr id="12" name="Groeperen 11"/>
          <p:cNvGrpSpPr/>
          <p:nvPr/>
        </p:nvGrpSpPr>
        <p:grpSpPr>
          <a:xfrm>
            <a:off x="0" y="4998667"/>
            <a:ext cx="12192000" cy="1935533"/>
            <a:chOff x="0" y="4998667"/>
            <a:chExt cx="12192000" cy="1935533"/>
          </a:xfrm>
        </p:grpSpPr>
        <p:sp>
          <p:nvSpPr>
            <p:cNvPr id="5" name="Rechthoek 4"/>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6"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8"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1" name="Afbeelding 10"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spTree>
    <p:extLst>
      <p:ext uri="{BB962C8B-B14F-4D97-AF65-F5344CB8AC3E}">
        <p14:creationId xmlns:p14="http://schemas.microsoft.com/office/powerpoint/2010/main" val="895731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Afbeelding 26" descr="P538_Groene kaart_ontwerp cirkel_def-5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1733" y="1209694"/>
            <a:ext cx="5016601" cy="4208974"/>
          </a:xfrm>
          <a:prstGeom prst="rect">
            <a:avLst/>
          </a:prstGeom>
          <a:effectLst>
            <a:outerShdw blurRad="50800" dist="25400" dir="2700000" algn="tl" rotWithShape="0">
              <a:srgbClr val="000000">
                <a:alpha val="43000"/>
              </a:srgbClr>
            </a:outerShdw>
          </a:effectLst>
        </p:spPr>
      </p:pic>
      <p:sp>
        <p:nvSpPr>
          <p:cNvPr id="2" name="Title 1">
            <a:extLst>
              <a:ext uri="{FF2B5EF4-FFF2-40B4-BE49-F238E27FC236}">
                <a16:creationId xmlns:a16="http://schemas.microsoft.com/office/drawing/2014/main" id="{096A69D4-E31D-4886-A3A8-FFEF143E7F26}"/>
              </a:ext>
            </a:extLst>
          </p:cNvPr>
          <p:cNvSpPr>
            <a:spLocks noGrp="1"/>
          </p:cNvSpPr>
          <p:nvPr>
            <p:ph type="title"/>
          </p:nvPr>
        </p:nvSpPr>
        <p:spPr>
          <a:xfrm>
            <a:off x="838200" y="1330325"/>
            <a:ext cx="10515600" cy="1325563"/>
          </a:xfrm>
        </p:spPr>
        <p:txBody>
          <a:bodyPr>
            <a:noAutofit/>
          </a:bodyPr>
          <a:lstStyle/>
          <a:p>
            <a:r>
              <a:rPr lang="nl-NL" b="1" dirty="0" smtClean="0">
                <a:solidFill>
                  <a:srgbClr val="14A0DD"/>
                </a:solidFill>
                <a:latin typeface="+mn-lt"/>
              </a:rPr>
              <a:t>Vragen of meer weten?</a:t>
            </a:r>
            <a:endParaRPr lang="nl-NL" b="1" dirty="0">
              <a:solidFill>
                <a:srgbClr val="14A0DD"/>
              </a:solidFill>
              <a:latin typeface="+mn-lt"/>
            </a:endParaRPr>
          </a:p>
        </p:txBody>
      </p:sp>
      <p:sp>
        <p:nvSpPr>
          <p:cNvPr id="5" name="Content Placeholder 2">
            <a:extLst>
              <a:ext uri="{FF2B5EF4-FFF2-40B4-BE49-F238E27FC236}">
                <a16:creationId xmlns:a16="http://schemas.microsoft.com/office/drawing/2014/main" id="{E1959D8C-E2C7-4D67-9B25-DF03C9D33A9E}"/>
              </a:ext>
            </a:extLst>
          </p:cNvPr>
          <p:cNvSpPr txBox="1">
            <a:spLocks/>
          </p:cNvSpPr>
          <p:nvPr/>
        </p:nvSpPr>
        <p:spPr>
          <a:xfrm>
            <a:off x="838200" y="2790825"/>
            <a:ext cx="10515600" cy="25050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2400" dirty="0" smtClean="0">
                <a:latin typeface="+mj-lt"/>
              </a:rPr>
              <a:t>Neem contact op met </a:t>
            </a:r>
            <a:r>
              <a:rPr lang="nl-NL" sz="2400" i="1" dirty="0" smtClean="0">
                <a:solidFill>
                  <a:srgbClr val="7F7F7F"/>
                </a:solidFill>
              </a:rPr>
              <a:t>[voor- en achternaam] </a:t>
            </a:r>
            <a:r>
              <a:rPr lang="nl-NL" sz="2400" dirty="0" smtClean="0">
                <a:latin typeface="+mj-lt"/>
              </a:rPr>
              <a:t>via </a:t>
            </a:r>
          </a:p>
          <a:p>
            <a:pPr marL="0" indent="0">
              <a:lnSpc>
                <a:spcPct val="100000"/>
              </a:lnSpc>
              <a:buFont typeface="Arial" panose="020B0604020202020204" pitchFamily="34" charset="0"/>
              <a:buNone/>
            </a:pPr>
            <a:r>
              <a:rPr lang="nl-NL" sz="2400" u="sng" dirty="0" err="1" smtClean="0">
                <a:solidFill>
                  <a:srgbClr val="EC591D"/>
                </a:solidFill>
                <a:latin typeface="+mj-lt"/>
              </a:rPr>
              <a:t>emailadres@veiligcentrumsport.nl</a:t>
            </a:r>
            <a:endParaRPr lang="nl-NL" sz="2400" u="sng" dirty="0" smtClean="0">
              <a:solidFill>
                <a:srgbClr val="EC591D"/>
              </a:solidFill>
              <a:latin typeface="+mj-lt"/>
            </a:endParaRPr>
          </a:p>
          <a:p>
            <a:pPr marL="0" indent="0">
              <a:lnSpc>
                <a:spcPct val="100000"/>
              </a:lnSpc>
              <a:buNone/>
            </a:pPr>
            <a:endParaRPr lang="nl-NL" sz="2400" dirty="0" smtClean="0">
              <a:latin typeface="+mj-lt"/>
            </a:endParaRPr>
          </a:p>
          <a:p>
            <a:pPr marL="0" indent="0">
              <a:lnSpc>
                <a:spcPct val="100000"/>
              </a:lnSpc>
              <a:buNone/>
            </a:pPr>
            <a:r>
              <a:rPr lang="nl-NL" sz="2400" dirty="0" smtClean="0">
                <a:latin typeface="+mj-lt"/>
              </a:rPr>
              <a:t>Of kijk op </a:t>
            </a:r>
          </a:p>
          <a:p>
            <a:pPr marL="0" indent="0">
              <a:lnSpc>
                <a:spcPct val="100000"/>
              </a:lnSpc>
              <a:buNone/>
            </a:pPr>
            <a:r>
              <a:rPr lang="nl-NL" sz="2400" i="1" dirty="0" smtClean="0">
                <a:solidFill>
                  <a:srgbClr val="EC591D"/>
                </a:solidFill>
                <a:hlinkClick r:id="rId3"/>
              </a:rPr>
              <a:t>www.centrumveiligesport.nl</a:t>
            </a:r>
            <a:r>
              <a:rPr lang="nl-NL" sz="2400" i="1" dirty="0" smtClean="0">
                <a:solidFill>
                  <a:srgbClr val="EC591D"/>
                </a:solidFill>
              </a:rPr>
              <a:t> </a:t>
            </a:r>
            <a:endParaRPr lang="nl-NL" sz="2400" dirty="0" smtClean="0">
              <a:solidFill>
                <a:srgbClr val="EC591D"/>
              </a:solidFill>
              <a:latin typeface="+mj-lt"/>
            </a:endParaRPr>
          </a:p>
          <a:p>
            <a:pPr marL="0" indent="0">
              <a:lnSpc>
                <a:spcPct val="100000"/>
              </a:lnSpc>
              <a:buFont typeface="Arial" panose="020B0604020202020204" pitchFamily="34" charset="0"/>
              <a:buNone/>
            </a:pPr>
            <a:endParaRPr lang="nl-NL" sz="2400" dirty="0" smtClean="0">
              <a:latin typeface="+mj-lt"/>
            </a:endParaRPr>
          </a:p>
        </p:txBody>
      </p:sp>
      <p:grpSp>
        <p:nvGrpSpPr>
          <p:cNvPr id="22" name="Groeperen 21"/>
          <p:cNvGrpSpPr/>
          <p:nvPr/>
        </p:nvGrpSpPr>
        <p:grpSpPr>
          <a:xfrm>
            <a:off x="0" y="4998667"/>
            <a:ext cx="12192000" cy="1935533"/>
            <a:chOff x="0" y="4998667"/>
            <a:chExt cx="12192000" cy="1935533"/>
          </a:xfrm>
        </p:grpSpPr>
        <p:sp>
          <p:nvSpPr>
            <p:cNvPr id="23" name="Rechthoek 2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2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2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26" name="Afbeelding 25" descr="Cirkel_emblee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spTree>
    <p:extLst>
      <p:ext uri="{BB962C8B-B14F-4D97-AF65-F5344CB8AC3E}">
        <p14:creationId xmlns:p14="http://schemas.microsoft.com/office/powerpoint/2010/main" val="3284217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2FBD1-376D-4EF8-9EB9-C7C375F1AC5C}"/>
              </a:ext>
            </a:extLst>
          </p:cNvPr>
          <p:cNvSpPr>
            <a:spLocks noGrp="1"/>
          </p:cNvSpPr>
          <p:nvPr>
            <p:ph type="title"/>
          </p:nvPr>
        </p:nvSpPr>
        <p:spPr/>
        <p:txBody>
          <a:bodyPr>
            <a:noAutofit/>
          </a:bodyPr>
          <a:lstStyle/>
          <a:p>
            <a:r>
              <a:rPr lang="nl-NL" b="1" dirty="0" smtClean="0">
                <a:solidFill>
                  <a:srgbClr val="14A0DD"/>
                </a:solidFill>
                <a:latin typeface="+mn-lt"/>
              </a:rPr>
              <a:t>High 5!</a:t>
            </a:r>
            <a:endParaRPr lang="nl-NL" b="1" dirty="0">
              <a:solidFill>
                <a:srgbClr val="14A0DD"/>
              </a:solidFill>
              <a:latin typeface="+mn-lt"/>
            </a:endParaRPr>
          </a:p>
        </p:txBody>
      </p:sp>
      <p:grpSp>
        <p:nvGrpSpPr>
          <p:cNvPr id="13" name="Groeperen 12"/>
          <p:cNvGrpSpPr/>
          <p:nvPr/>
        </p:nvGrpSpPr>
        <p:grpSpPr>
          <a:xfrm>
            <a:off x="0" y="4998667"/>
            <a:ext cx="12192000" cy="1935533"/>
            <a:chOff x="0" y="4998667"/>
            <a:chExt cx="12192000" cy="1935533"/>
          </a:xfrm>
        </p:grpSpPr>
        <p:sp>
          <p:nvSpPr>
            <p:cNvPr id="14" name="Rechthoek 13"/>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7" name="Afbeelding 16"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8" name="Afbeelding 17" descr="Cirkel_incl.teks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7296" y="406400"/>
            <a:ext cx="6230526" cy="5832000"/>
          </a:xfrm>
          <a:prstGeom prst="rect">
            <a:avLst/>
          </a:prstGeom>
          <a:effectLst>
            <a:outerShdw blurRad="50800" dist="25400" dir="2700000" algn="tl" rotWithShape="0">
              <a:srgbClr val="000000">
                <a:alpha val="43000"/>
              </a:srgbClr>
            </a:outerShdw>
          </a:effectLst>
        </p:spPr>
      </p:pic>
    </p:spTree>
    <p:extLst>
      <p:ext uri="{BB962C8B-B14F-4D97-AF65-F5344CB8AC3E}">
        <p14:creationId xmlns:p14="http://schemas.microsoft.com/office/powerpoint/2010/main" val="2183355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2B44E-B33F-459B-AB76-B2D22C905C6F}"/>
              </a:ext>
            </a:extLst>
          </p:cNvPr>
          <p:cNvSpPr>
            <a:spLocks noGrp="1"/>
          </p:cNvSpPr>
          <p:nvPr>
            <p:ph type="title"/>
          </p:nvPr>
        </p:nvSpPr>
        <p:spPr/>
        <p:txBody>
          <a:bodyPr>
            <a:noAutofit/>
          </a:bodyPr>
          <a:lstStyle/>
          <a:p>
            <a:r>
              <a:rPr lang="nl-NL" b="1" dirty="0">
                <a:solidFill>
                  <a:srgbClr val="14A0DD"/>
                </a:solidFill>
                <a:latin typeface="+mn-lt"/>
              </a:rPr>
              <a:t>Korte introductiefilm</a:t>
            </a:r>
          </a:p>
        </p:txBody>
      </p:sp>
      <p:sp>
        <p:nvSpPr>
          <p:cNvPr id="3" name="Tijdelijke aanduiding voor inhoud 2">
            <a:extLst>
              <a:ext uri="{FF2B5EF4-FFF2-40B4-BE49-F238E27FC236}">
                <a16:creationId xmlns:a16="http://schemas.microsoft.com/office/drawing/2014/main" id="{1566837A-7BD0-46F0-BAAA-DFCEF6479C08}"/>
              </a:ext>
            </a:extLst>
          </p:cNvPr>
          <p:cNvSpPr>
            <a:spLocks noGrp="1"/>
          </p:cNvSpPr>
          <p:nvPr>
            <p:ph idx="1"/>
          </p:nvPr>
        </p:nvSpPr>
        <p:spPr>
          <a:xfrm>
            <a:off x="2959100" y="5419725"/>
            <a:ext cx="6654800" cy="879475"/>
          </a:xfrm>
        </p:spPr>
        <p:txBody>
          <a:bodyPr>
            <a:noAutofit/>
          </a:bodyPr>
          <a:lstStyle/>
          <a:p>
            <a:pPr marL="0" indent="0">
              <a:lnSpc>
                <a:spcPct val="110000"/>
              </a:lnSpc>
              <a:buNone/>
            </a:pPr>
            <a:r>
              <a:rPr lang="nl-NL" sz="2000" i="1" dirty="0">
                <a:solidFill>
                  <a:srgbClr val="7F7F7F"/>
                </a:solidFill>
              </a:rPr>
              <a:t>[Op de website centrum veilige sport staat een korte film die je kunt laten zien om te introduceren waar het over </a:t>
            </a:r>
            <a:r>
              <a:rPr lang="nl-NL" sz="2000" i="1" dirty="0" smtClean="0">
                <a:solidFill>
                  <a:srgbClr val="7F7F7F"/>
                </a:solidFill>
              </a:rPr>
              <a:t>gaat.]</a:t>
            </a:r>
            <a:endParaRPr lang="nl-NL" sz="2000" i="1" dirty="0">
              <a:solidFill>
                <a:srgbClr val="7F7F7F"/>
              </a:solidFill>
            </a:endParaRPr>
          </a:p>
        </p:txBody>
      </p:sp>
      <p:grpSp>
        <p:nvGrpSpPr>
          <p:cNvPr id="10" name="Groeperen 9"/>
          <p:cNvGrpSpPr/>
          <p:nvPr/>
        </p:nvGrpSpPr>
        <p:grpSpPr>
          <a:xfrm>
            <a:off x="0" y="4998667"/>
            <a:ext cx="12192000" cy="1935533"/>
            <a:chOff x="0" y="4998667"/>
            <a:chExt cx="12192000" cy="1935533"/>
          </a:xfrm>
        </p:grpSpPr>
        <p:sp>
          <p:nvSpPr>
            <p:cNvPr id="11" name="Rechthoek 10"/>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2"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3"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4" name="Afbeelding 13"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17" name="Afbeelding 16" descr="Cirkel_playkno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867" y="1718734"/>
            <a:ext cx="3488266" cy="3488266"/>
          </a:xfrm>
          <a:prstGeom prst="rect">
            <a:avLst/>
          </a:prstGeom>
          <a:effectLst>
            <a:outerShdw blurRad="50800" dist="25400" dir="2700000" algn="tl" rotWithShape="0">
              <a:srgbClr val="000000">
                <a:alpha val="43000"/>
              </a:srgbClr>
            </a:outerShdw>
          </a:effectLst>
        </p:spPr>
      </p:pic>
    </p:spTree>
    <p:extLst>
      <p:ext uri="{BB962C8B-B14F-4D97-AF65-F5344CB8AC3E}">
        <p14:creationId xmlns:p14="http://schemas.microsoft.com/office/powerpoint/2010/main" val="3663297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DC46E3-0BBF-4174-AA81-A509B7257D27}"/>
              </a:ext>
            </a:extLst>
          </p:cNvPr>
          <p:cNvSpPr>
            <a:spLocks noGrp="1"/>
          </p:cNvSpPr>
          <p:nvPr>
            <p:ph idx="1"/>
          </p:nvPr>
        </p:nvSpPr>
        <p:spPr>
          <a:xfrm>
            <a:off x="838200" y="1825625"/>
            <a:ext cx="10515600" cy="3178176"/>
          </a:xfrm>
        </p:spPr>
        <p:txBody>
          <a:bodyPr>
            <a:noAutofit/>
          </a:bodyPr>
          <a:lstStyle/>
          <a:p>
            <a:pPr>
              <a:lnSpc>
                <a:spcPct val="110000"/>
              </a:lnSpc>
            </a:pPr>
            <a:r>
              <a:rPr lang="nl-NL" sz="2400" dirty="0">
                <a:latin typeface="+mj-lt"/>
              </a:rPr>
              <a:t>Seksuele intimidatie en misbruik</a:t>
            </a:r>
          </a:p>
          <a:p>
            <a:pPr>
              <a:lnSpc>
                <a:spcPct val="110000"/>
              </a:lnSpc>
            </a:pPr>
            <a:r>
              <a:rPr lang="nl-NL" sz="2400" dirty="0">
                <a:latin typeface="+mj-lt"/>
              </a:rPr>
              <a:t>Pesten en uitsluiten</a:t>
            </a:r>
          </a:p>
          <a:p>
            <a:pPr>
              <a:lnSpc>
                <a:spcPct val="110000"/>
              </a:lnSpc>
            </a:pPr>
            <a:r>
              <a:rPr lang="nl-NL" sz="2400" dirty="0">
                <a:latin typeface="+mj-lt"/>
              </a:rPr>
              <a:t>Agressie en geweld</a:t>
            </a:r>
          </a:p>
          <a:p>
            <a:pPr>
              <a:lnSpc>
                <a:spcPct val="110000"/>
              </a:lnSpc>
            </a:pPr>
            <a:r>
              <a:rPr lang="nl-NL" sz="2400" dirty="0">
                <a:latin typeface="+mj-lt"/>
              </a:rPr>
              <a:t>Intimidatie</a:t>
            </a:r>
          </a:p>
          <a:p>
            <a:pPr>
              <a:lnSpc>
                <a:spcPct val="110000"/>
              </a:lnSpc>
            </a:pPr>
            <a:r>
              <a:rPr lang="nl-NL" sz="2400" dirty="0" smtClean="0">
                <a:latin typeface="+mj-lt"/>
              </a:rPr>
              <a:t>Discriminatie</a:t>
            </a:r>
            <a:endParaRPr lang="nl-NL" sz="2400" dirty="0">
              <a:latin typeface="+mj-lt"/>
            </a:endParaRPr>
          </a:p>
        </p:txBody>
      </p:sp>
      <p:sp>
        <p:nvSpPr>
          <p:cNvPr id="11" name="Content Placeholder 2">
            <a:extLst>
              <a:ext uri="{FF2B5EF4-FFF2-40B4-BE49-F238E27FC236}">
                <a16:creationId xmlns:a16="http://schemas.microsoft.com/office/drawing/2014/main" id="{17DC46E3-0BBF-4174-AA81-A509B7257D27}"/>
              </a:ext>
            </a:extLst>
          </p:cNvPr>
          <p:cNvSpPr txBox="1">
            <a:spLocks/>
          </p:cNvSpPr>
          <p:nvPr/>
        </p:nvSpPr>
        <p:spPr>
          <a:xfrm>
            <a:off x="838200" y="4810125"/>
            <a:ext cx="8788400" cy="16033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nl-NL" sz="2400" dirty="0" smtClean="0">
                <a:latin typeface="+mj-lt"/>
              </a:rPr>
              <a:t>Grensoverschrijdend gedrag kan zowel </a:t>
            </a:r>
            <a:r>
              <a:rPr lang="nl-NL" sz="2400" b="1" dirty="0" smtClean="0"/>
              <a:t>offline</a:t>
            </a:r>
            <a:r>
              <a:rPr lang="nl-NL" sz="2400" dirty="0" smtClean="0"/>
              <a:t> als </a:t>
            </a:r>
            <a:r>
              <a:rPr lang="nl-NL" sz="2400" b="1" dirty="0" smtClean="0"/>
              <a:t>online</a:t>
            </a:r>
            <a:r>
              <a:rPr lang="nl-NL" sz="2400" dirty="0" smtClean="0"/>
              <a:t> </a:t>
            </a:r>
            <a:r>
              <a:rPr lang="nl-NL" sz="2400" dirty="0" smtClean="0">
                <a:latin typeface="+mj-lt"/>
              </a:rPr>
              <a:t>plaatsvinden!</a:t>
            </a:r>
          </a:p>
          <a:p>
            <a:pPr marL="0" indent="0">
              <a:lnSpc>
                <a:spcPct val="130000"/>
              </a:lnSpc>
              <a:buFont typeface="Arial" panose="020B0604020202020204" pitchFamily="34" charset="0"/>
              <a:buNone/>
            </a:pPr>
            <a:r>
              <a:rPr lang="nl-NL" sz="2000" i="1" dirty="0" smtClean="0">
                <a:solidFill>
                  <a:srgbClr val="7F7F7F"/>
                </a:solidFill>
              </a:rPr>
              <a:t>[zorg dat je een paar voorbeelden kunt noemen die uit je eigen vereniging of uit de media bekend zijn</a:t>
            </a:r>
            <a:r>
              <a:rPr lang="nl-NL" sz="2400" i="1" dirty="0" smtClean="0">
                <a:solidFill>
                  <a:srgbClr val="7F7F7F"/>
                </a:solidFill>
              </a:rPr>
              <a:t>]</a:t>
            </a:r>
            <a:endParaRPr lang="nl-NL" sz="2400" i="1" dirty="0">
              <a:solidFill>
                <a:srgbClr val="7F7F7F"/>
              </a:solidFill>
            </a:endParaRPr>
          </a:p>
        </p:txBody>
      </p:sp>
      <p:sp>
        <p:nvSpPr>
          <p:cNvPr id="12" name="Title 1">
            <a:extLst>
              <a:ext uri="{FF2B5EF4-FFF2-40B4-BE49-F238E27FC236}">
                <a16:creationId xmlns:a16="http://schemas.microsoft.com/office/drawing/2014/main" id="{ED896DEC-3E18-44CC-9F50-4C7BD99A70E3}"/>
              </a:ext>
            </a:extLst>
          </p:cNvPr>
          <p:cNvSpPr txBox="1">
            <a:spLocks/>
          </p:cNvSpPr>
          <p:nvPr/>
        </p:nvSpPr>
        <p:spPr>
          <a:xfrm>
            <a:off x="838200" y="365125"/>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smtClean="0">
                <a:solidFill>
                  <a:srgbClr val="14A0DD"/>
                </a:solidFill>
                <a:latin typeface="+mn-lt"/>
              </a:rPr>
              <a:t>Wat valt er onder</a:t>
            </a:r>
          </a:p>
          <a:p>
            <a:r>
              <a:rPr lang="nl-NL" b="1" dirty="0">
                <a:solidFill>
                  <a:srgbClr val="14A0DD"/>
                </a:solidFill>
                <a:latin typeface="+mn-lt"/>
              </a:rPr>
              <a:t>g</a:t>
            </a:r>
            <a:r>
              <a:rPr lang="nl-NL" b="1" dirty="0" smtClean="0">
                <a:solidFill>
                  <a:srgbClr val="14A0DD"/>
                </a:solidFill>
                <a:latin typeface="+mn-lt"/>
              </a:rPr>
              <a:t>rensoverschrijdend gedrag?</a:t>
            </a:r>
            <a:endParaRPr lang="nl-NL" b="1" dirty="0">
              <a:solidFill>
                <a:srgbClr val="14A0DD"/>
              </a:solidFill>
              <a:latin typeface="+mn-lt"/>
            </a:endParaRPr>
          </a:p>
        </p:txBody>
      </p:sp>
      <p:grpSp>
        <p:nvGrpSpPr>
          <p:cNvPr id="10" name="Groeperen 9"/>
          <p:cNvGrpSpPr/>
          <p:nvPr/>
        </p:nvGrpSpPr>
        <p:grpSpPr>
          <a:xfrm>
            <a:off x="0" y="4998667"/>
            <a:ext cx="12192000" cy="1935533"/>
            <a:chOff x="0" y="4998667"/>
            <a:chExt cx="12192000" cy="1935533"/>
          </a:xfrm>
        </p:grpSpPr>
        <p:sp>
          <p:nvSpPr>
            <p:cNvPr id="13" name="Rechthoek 12"/>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6" name="Afbeelding 15"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spTree>
    <p:extLst>
      <p:ext uri="{BB962C8B-B14F-4D97-AF65-F5344CB8AC3E}">
        <p14:creationId xmlns:p14="http://schemas.microsoft.com/office/powerpoint/2010/main" val="447495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6DEC-3E18-44CC-9F50-4C7BD99A70E3}"/>
              </a:ext>
            </a:extLst>
          </p:cNvPr>
          <p:cNvSpPr>
            <a:spLocks noGrp="1"/>
          </p:cNvSpPr>
          <p:nvPr>
            <p:ph type="title"/>
          </p:nvPr>
        </p:nvSpPr>
        <p:spPr/>
        <p:txBody>
          <a:bodyPr>
            <a:noAutofit/>
          </a:bodyPr>
          <a:lstStyle/>
          <a:p>
            <a:r>
              <a:rPr lang="nl-NL" b="1" dirty="0">
                <a:solidFill>
                  <a:srgbClr val="14A0DD"/>
                </a:solidFill>
                <a:latin typeface="+mn-lt"/>
              </a:rPr>
              <a:t>Waarom preventie?</a:t>
            </a:r>
          </a:p>
        </p:txBody>
      </p:sp>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5"/>
            <a:ext cx="9245600" cy="4351338"/>
          </a:xfrm>
        </p:spPr>
        <p:txBody>
          <a:bodyPr>
            <a:noAutofit/>
          </a:bodyPr>
          <a:lstStyle/>
          <a:p>
            <a:pPr>
              <a:lnSpc>
                <a:spcPct val="110000"/>
              </a:lnSpc>
            </a:pPr>
            <a:r>
              <a:rPr lang="nl-NL" sz="2400" dirty="0">
                <a:latin typeface="+mj-lt"/>
              </a:rPr>
              <a:t>Meer dan </a:t>
            </a:r>
            <a:r>
              <a:rPr lang="nl-NL" sz="2400" b="1" dirty="0"/>
              <a:t>1 op de 10 </a:t>
            </a:r>
            <a:r>
              <a:rPr lang="nl-NL" sz="2400" dirty="0">
                <a:latin typeface="+mj-lt"/>
              </a:rPr>
              <a:t>sporters heeft voor hun 18</a:t>
            </a:r>
            <a:r>
              <a:rPr lang="nl-NL" sz="2400" baseline="30000" dirty="0">
                <a:latin typeface="+mj-lt"/>
              </a:rPr>
              <a:t>e</a:t>
            </a:r>
            <a:r>
              <a:rPr lang="nl-NL" sz="2400" dirty="0">
                <a:latin typeface="+mj-lt"/>
              </a:rPr>
              <a:t> te maken gekregen met </a:t>
            </a:r>
            <a:r>
              <a:rPr lang="nl-NL" sz="2400" b="1" dirty="0"/>
              <a:t>seksueel grensoverschrijdend gedrag</a:t>
            </a:r>
            <a:r>
              <a:rPr lang="nl-NL" sz="2400" dirty="0">
                <a:latin typeface="+mj-lt"/>
              </a:rPr>
              <a:t>.</a:t>
            </a:r>
          </a:p>
          <a:p>
            <a:pPr>
              <a:lnSpc>
                <a:spcPct val="110000"/>
              </a:lnSpc>
            </a:pPr>
            <a:r>
              <a:rPr lang="nl-NL" sz="2400" dirty="0">
                <a:latin typeface="+mj-lt"/>
              </a:rPr>
              <a:t>Iets minder dan </a:t>
            </a:r>
            <a:r>
              <a:rPr lang="nl-NL" sz="2400" b="1" dirty="0"/>
              <a:t>1 op de 20</a:t>
            </a:r>
            <a:r>
              <a:rPr lang="nl-NL" sz="2400" dirty="0"/>
              <a:t> </a:t>
            </a:r>
            <a:r>
              <a:rPr lang="nl-NL" sz="2400" dirty="0">
                <a:latin typeface="+mj-lt"/>
              </a:rPr>
              <a:t>sporters heeft voor hun 18</a:t>
            </a:r>
            <a:r>
              <a:rPr lang="nl-NL" sz="2400" baseline="30000" dirty="0">
                <a:latin typeface="+mj-lt"/>
              </a:rPr>
              <a:t>e</a:t>
            </a:r>
            <a:r>
              <a:rPr lang="nl-NL" sz="2400" dirty="0">
                <a:latin typeface="+mj-lt"/>
              </a:rPr>
              <a:t> ernstig seksueel grensoverschrijdend gedrag ervaren, zoals </a:t>
            </a:r>
            <a:r>
              <a:rPr lang="nl-NL" sz="2400" b="1" dirty="0"/>
              <a:t>aanranding of verkrachting</a:t>
            </a:r>
            <a:r>
              <a:rPr lang="nl-NL" sz="2400" dirty="0">
                <a:latin typeface="+mj-lt"/>
              </a:rPr>
              <a:t>.</a:t>
            </a:r>
          </a:p>
          <a:p>
            <a:pPr>
              <a:lnSpc>
                <a:spcPct val="110000"/>
              </a:lnSpc>
            </a:pPr>
            <a:r>
              <a:rPr lang="nl-NL" sz="2400" dirty="0">
                <a:latin typeface="+mj-lt"/>
              </a:rPr>
              <a:t>Plegers zijn meestal medesporters, maar ook bekende volwassenen binnen de vereniging of begeleiders. </a:t>
            </a:r>
          </a:p>
          <a:p>
            <a:pPr>
              <a:lnSpc>
                <a:spcPct val="110000"/>
              </a:lnSpc>
            </a:pPr>
            <a:endParaRPr lang="nl-NL" sz="2400" dirty="0">
              <a:latin typeface="+mj-lt"/>
            </a:endParaRPr>
          </a:p>
          <a:p>
            <a:pPr>
              <a:lnSpc>
                <a:spcPct val="110000"/>
              </a:lnSpc>
            </a:pPr>
            <a:r>
              <a:rPr lang="nl-NL" sz="2400" dirty="0">
                <a:latin typeface="+mj-lt"/>
              </a:rPr>
              <a:t>Grensoverschrijdend gedrag komt overal voor en </a:t>
            </a:r>
            <a:r>
              <a:rPr lang="nl-NL" sz="2400" b="1" dirty="0">
                <a:latin typeface="+mj-lt"/>
              </a:rPr>
              <a:t>kan dus ook </a:t>
            </a:r>
            <a:r>
              <a:rPr lang="nl-NL" sz="2400" b="1" dirty="0"/>
              <a:t>bij ons voorkomen</a:t>
            </a:r>
            <a:r>
              <a:rPr lang="nl-NL" sz="2400" dirty="0">
                <a:latin typeface="+mj-lt"/>
              </a:rPr>
              <a:t>. Voorkomen is beter dan genezen!</a:t>
            </a:r>
          </a:p>
        </p:txBody>
      </p:sp>
      <p:grpSp>
        <p:nvGrpSpPr>
          <p:cNvPr id="11" name="Groeperen 10"/>
          <p:cNvGrpSpPr/>
          <p:nvPr/>
        </p:nvGrpSpPr>
        <p:grpSpPr>
          <a:xfrm>
            <a:off x="0" y="4998667"/>
            <a:ext cx="12192000" cy="1935533"/>
            <a:chOff x="0" y="4998667"/>
            <a:chExt cx="12192000" cy="1935533"/>
          </a:xfrm>
        </p:grpSpPr>
        <p:sp>
          <p:nvSpPr>
            <p:cNvPr id="12" name="Rechthoek 11"/>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3"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4"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5" name="Afbeelding 14"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spTree>
    <p:extLst>
      <p:ext uri="{BB962C8B-B14F-4D97-AF65-F5344CB8AC3E}">
        <p14:creationId xmlns:p14="http://schemas.microsoft.com/office/powerpoint/2010/main" val="2080099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5"/>
            <a:ext cx="8750300" cy="4351338"/>
          </a:xfrm>
        </p:spPr>
        <p:txBody>
          <a:bodyPr>
            <a:noAutofit/>
          </a:bodyPr>
          <a:lstStyle/>
          <a:p>
            <a:pPr marL="0" indent="0">
              <a:buNone/>
            </a:pPr>
            <a:r>
              <a:rPr lang="nl-NL" sz="2400" b="1" dirty="0" smtClean="0"/>
              <a:t>Als vereniging hebben we de volgende visie:</a:t>
            </a:r>
          </a:p>
          <a:p>
            <a:pPr marL="0" indent="0">
              <a:buNone/>
            </a:pPr>
            <a:r>
              <a:rPr lang="nl-NL" sz="2400" i="1" dirty="0" smtClean="0">
                <a:solidFill>
                  <a:srgbClr val="7F7F7F"/>
                </a:solidFill>
              </a:rPr>
              <a:t>[</a:t>
            </a:r>
            <a:r>
              <a:rPr lang="nl-NL" sz="2400" i="1" dirty="0">
                <a:solidFill>
                  <a:srgbClr val="7F7F7F"/>
                </a:solidFill>
              </a:rPr>
              <a:t>zelf invullen] </a:t>
            </a:r>
          </a:p>
          <a:p>
            <a:pPr marL="0" indent="0">
              <a:buNone/>
            </a:pPr>
            <a:endParaRPr lang="nl-NL" sz="2400" i="1" dirty="0"/>
          </a:p>
          <a:p>
            <a:pPr marL="0" indent="0">
              <a:buNone/>
            </a:pPr>
            <a:r>
              <a:rPr lang="nl-NL" sz="2400" b="1" i="1" dirty="0" smtClean="0"/>
              <a:t>Een voorbeeld</a:t>
            </a:r>
            <a:r>
              <a:rPr lang="nl-NL" sz="2400" i="1" dirty="0" smtClean="0"/>
              <a:t>: </a:t>
            </a:r>
          </a:p>
          <a:p>
            <a:pPr marL="0" indent="0">
              <a:buNone/>
            </a:pPr>
            <a:r>
              <a:rPr lang="nl-NL" sz="2400" i="1" dirty="0" smtClean="0">
                <a:latin typeface="+mj-lt"/>
              </a:rPr>
              <a:t>‘We willen een vereniging zijn waar iedereen veilig en plezierig kan sporten. Een vereniging waar iedereen zich veilig voelt om zich te ontwikkelen binnen de sport. Binnen onze vereniging is daarom geen plek voor grensoverschrijdend gedrag. We hebben een open cultuur waardoor we elkaar durven aan te spreken als iemand zich toch op een grensoverschrijdende manier gedraagt. En als er toch iets misgaat, weten we hoe te handelen.’</a:t>
            </a:r>
          </a:p>
          <a:p>
            <a:endParaRPr lang="nl-NL" sz="2400" dirty="0"/>
          </a:p>
        </p:txBody>
      </p:sp>
      <p:sp>
        <p:nvSpPr>
          <p:cNvPr id="12" name="Title 1">
            <a:extLst>
              <a:ext uri="{FF2B5EF4-FFF2-40B4-BE49-F238E27FC236}">
                <a16:creationId xmlns:a16="http://schemas.microsoft.com/office/drawing/2014/main" id="{ED896DEC-3E18-44CC-9F50-4C7BD99A70E3}"/>
              </a:ext>
            </a:extLst>
          </p:cNvPr>
          <p:cNvSpPr>
            <a:spLocks noGrp="1"/>
          </p:cNvSpPr>
          <p:nvPr>
            <p:ph type="title"/>
          </p:nvPr>
        </p:nvSpPr>
        <p:spPr>
          <a:xfrm>
            <a:off x="838200" y="365125"/>
            <a:ext cx="10515600" cy="1325563"/>
          </a:xfrm>
        </p:spPr>
        <p:txBody>
          <a:bodyPr>
            <a:noAutofit/>
          </a:bodyPr>
          <a:lstStyle/>
          <a:p>
            <a:r>
              <a:rPr lang="nl-NL" b="1" dirty="0" smtClean="0">
                <a:solidFill>
                  <a:srgbClr val="14A0DD"/>
                </a:solidFill>
                <a:latin typeface="+mn-lt"/>
              </a:rPr>
              <a:t>Hoe maken we onze vereniging veilig?</a:t>
            </a:r>
            <a:endParaRPr lang="nl-NL" b="1" dirty="0">
              <a:solidFill>
                <a:srgbClr val="14A0DD"/>
              </a:solidFill>
              <a:latin typeface="+mn-lt"/>
            </a:endParaRPr>
          </a:p>
        </p:txBody>
      </p:sp>
      <p:grpSp>
        <p:nvGrpSpPr>
          <p:cNvPr id="27" name="Groeperen 26"/>
          <p:cNvGrpSpPr/>
          <p:nvPr/>
        </p:nvGrpSpPr>
        <p:grpSpPr>
          <a:xfrm>
            <a:off x="0" y="4998667"/>
            <a:ext cx="12192000" cy="1935533"/>
            <a:chOff x="0" y="4998667"/>
            <a:chExt cx="12192000" cy="1935533"/>
          </a:xfrm>
        </p:grpSpPr>
        <p:sp>
          <p:nvSpPr>
            <p:cNvPr id="28" name="Rechthoek 27"/>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29"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30"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31" name="Afbeelding 30"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32" name="Afbeelding 31" descr="Stap_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35" y="567959"/>
            <a:ext cx="871728" cy="896112"/>
          </a:xfrm>
          <a:prstGeom prst="rect">
            <a:avLst/>
          </a:prstGeom>
        </p:spPr>
      </p:pic>
    </p:spTree>
    <p:extLst>
      <p:ext uri="{BB962C8B-B14F-4D97-AF65-F5344CB8AC3E}">
        <p14:creationId xmlns:p14="http://schemas.microsoft.com/office/powerpoint/2010/main" val="940786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3CC39-7F6C-4304-A403-E49D147FB1E5}"/>
              </a:ext>
            </a:extLst>
          </p:cNvPr>
          <p:cNvSpPr>
            <a:spLocks noGrp="1"/>
          </p:cNvSpPr>
          <p:nvPr>
            <p:ph idx="1"/>
          </p:nvPr>
        </p:nvSpPr>
        <p:spPr>
          <a:xfrm>
            <a:off x="838200" y="1825624"/>
            <a:ext cx="9372600" cy="4954737"/>
          </a:xfrm>
        </p:spPr>
        <p:txBody>
          <a:bodyPr wrap="square">
            <a:noAutofit/>
          </a:bodyPr>
          <a:lstStyle/>
          <a:p>
            <a:pPr marL="0" indent="0">
              <a:buNone/>
            </a:pPr>
            <a:r>
              <a:rPr lang="nl-NL" sz="2400" b="1" dirty="0"/>
              <a:t>En we hebben de volgende doelen:</a:t>
            </a:r>
          </a:p>
          <a:p>
            <a:pPr marL="0" indent="0">
              <a:buNone/>
            </a:pPr>
            <a:r>
              <a:rPr lang="nl-NL" sz="2400" i="1" dirty="0">
                <a:solidFill>
                  <a:srgbClr val="7F7F7F"/>
                </a:solidFill>
              </a:rPr>
              <a:t>[zelf invullen] </a:t>
            </a:r>
          </a:p>
          <a:p>
            <a:pPr marL="0" indent="0">
              <a:buNone/>
            </a:pPr>
            <a:endParaRPr lang="nl-NL" sz="2400" b="1" dirty="0"/>
          </a:p>
          <a:p>
            <a:pPr marL="0" indent="0">
              <a:buNone/>
            </a:pPr>
            <a:r>
              <a:rPr lang="nl-NL" sz="2400" b="1" i="1" dirty="0" smtClean="0"/>
              <a:t>Voorbeelden</a:t>
            </a:r>
            <a:r>
              <a:rPr lang="nl-NL" sz="2400" b="1" i="1" dirty="0"/>
              <a:t>:</a:t>
            </a:r>
          </a:p>
          <a:p>
            <a:pPr lvl="0"/>
            <a:r>
              <a:rPr lang="nl-NL" sz="2400" i="1" dirty="0">
                <a:latin typeface="+mj-lt"/>
              </a:rPr>
              <a:t>We willen dit jaar dat iedereen weet wat onze visie is voor de preventie van grensoverschrijdend gedrag en dat iedereen de visie onderschrijft.</a:t>
            </a:r>
          </a:p>
          <a:p>
            <a:r>
              <a:rPr lang="nl-NL" sz="2400" i="1" dirty="0">
                <a:latin typeface="+mj-lt"/>
              </a:rPr>
              <a:t>We willen dat alle bestuursleden en begeleiders dit jaar getraind worden in de preventie van grensoverschrijdend gedrag.</a:t>
            </a:r>
          </a:p>
          <a:p>
            <a:pPr lvl="0"/>
            <a:r>
              <a:rPr lang="nl-NL" sz="2400" i="1" dirty="0" smtClean="0">
                <a:latin typeface="+mj-lt"/>
              </a:rPr>
              <a:t>En </a:t>
            </a:r>
            <a:r>
              <a:rPr lang="nl-NL" sz="2400" i="1" dirty="0">
                <a:latin typeface="+mj-lt"/>
              </a:rPr>
              <a:t>dat vrijwilligers die geen lid zijn van onze vereniging een verklaring onderwerping tuchtrecht getekend hebben. </a:t>
            </a:r>
          </a:p>
        </p:txBody>
      </p:sp>
      <p:grpSp>
        <p:nvGrpSpPr>
          <p:cNvPr id="13" name="Groeperen 12"/>
          <p:cNvGrpSpPr/>
          <p:nvPr/>
        </p:nvGrpSpPr>
        <p:grpSpPr>
          <a:xfrm>
            <a:off x="0" y="4998667"/>
            <a:ext cx="12192000" cy="1935533"/>
            <a:chOff x="0" y="4998667"/>
            <a:chExt cx="12192000" cy="1935533"/>
          </a:xfrm>
        </p:grpSpPr>
        <p:sp>
          <p:nvSpPr>
            <p:cNvPr id="14" name="Rechthoek 13"/>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7" name="Afbeelding 16"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sp>
        <p:nvSpPr>
          <p:cNvPr id="2" name="Title 1">
            <a:extLst>
              <a:ext uri="{FF2B5EF4-FFF2-40B4-BE49-F238E27FC236}">
                <a16:creationId xmlns:a16="http://schemas.microsoft.com/office/drawing/2014/main" id="{ED896DEC-3E18-44CC-9F50-4C7BD99A70E3}"/>
              </a:ext>
            </a:extLst>
          </p:cNvPr>
          <p:cNvSpPr>
            <a:spLocks noGrp="1"/>
          </p:cNvSpPr>
          <p:nvPr>
            <p:ph type="title"/>
          </p:nvPr>
        </p:nvSpPr>
        <p:spPr/>
        <p:txBody>
          <a:bodyPr wrap="square">
            <a:noAutofit/>
          </a:bodyPr>
          <a:lstStyle/>
          <a:p>
            <a:r>
              <a:rPr lang="nl-NL" b="1" dirty="0" smtClean="0">
                <a:solidFill>
                  <a:srgbClr val="14A0DD"/>
                </a:solidFill>
                <a:latin typeface="+mn-lt"/>
              </a:rPr>
              <a:t>Hoe maken we onze vereniging veilig?</a:t>
            </a:r>
            <a:endParaRPr lang="nl-NL" b="1" dirty="0">
              <a:solidFill>
                <a:srgbClr val="14A0DD"/>
              </a:solidFill>
              <a:latin typeface="+mn-lt"/>
            </a:endParaRPr>
          </a:p>
        </p:txBody>
      </p:sp>
      <p:pic>
        <p:nvPicPr>
          <p:cNvPr id="18" name="Afbeelding 17" descr="Stap_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35" y="567959"/>
            <a:ext cx="871728" cy="896112"/>
          </a:xfrm>
          <a:prstGeom prst="rect">
            <a:avLst/>
          </a:prstGeom>
        </p:spPr>
      </p:pic>
    </p:spTree>
    <p:extLst>
      <p:ext uri="{BB962C8B-B14F-4D97-AF65-F5344CB8AC3E}">
        <p14:creationId xmlns:p14="http://schemas.microsoft.com/office/powerpoint/2010/main" val="3125824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15C7B-0F13-461B-9D8B-A116E9A1ECB5}"/>
              </a:ext>
            </a:extLst>
          </p:cNvPr>
          <p:cNvSpPr>
            <a:spLocks noGrp="1"/>
          </p:cNvSpPr>
          <p:nvPr>
            <p:ph type="title"/>
          </p:nvPr>
        </p:nvSpPr>
        <p:spPr/>
        <p:txBody>
          <a:bodyPr wrap="square">
            <a:noAutofit/>
          </a:bodyPr>
          <a:lstStyle/>
          <a:p>
            <a:r>
              <a:rPr lang="nl-NL" b="1" dirty="0">
                <a:solidFill>
                  <a:srgbClr val="14A0DD"/>
                </a:solidFill>
                <a:latin typeface="+mn-lt"/>
              </a:rPr>
              <a:t>Wat kan beter?</a:t>
            </a:r>
          </a:p>
        </p:txBody>
      </p:sp>
      <p:sp>
        <p:nvSpPr>
          <p:cNvPr id="3" name="Content Placeholder 2">
            <a:extLst>
              <a:ext uri="{FF2B5EF4-FFF2-40B4-BE49-F238E27FC236}">
                <a16:creationId xmlns:a16="http://schemas.microsoft.com/office/drawing/2014/main" id="{C3140E3E-E184-43F3-9034-34ADA02FB134}"/>
              </a:ext>
            </a:extLst>
          </p:cNvPr>
          <p:cNvSpPr>
            <a:spLocks noGrp="1"/>
          </p:cNvSpPr>
          <p:nvPr>
            <p:ph idx="1"/>
          </p:nvPr>
        </p:nvSpPr>
        <p:spPr>
          <a:xfrm>
            <a:off x="838200" y="1825625"/>
            <a:ext cx="9804400" cy="4351338"/>
          </a:xfrm>
        </p:spPr>
        <p:txBody>
          <a:bodyPr wrap="square">
            <a:noAutofit/>
          </a:bodyPr>
          <a:lstStyle/>
          <a:p>
            <a:pPr marL="0" indent="0">
              <a:lnSpc>
                <a:spcPct val="110000"/>
              </a:lnSpc>
              <a:buNone/>
            </a:pPr>
            <a:r>
              <a:rPr lang="nl-NL" sz="2400" b="1" dirty="0" smtClean="0"/>
              <a:t>Risico’s</a:t>
            </a:r>
            <a:endParaRPr lang="nl-NL" sz="2400" b="1" dirty="0"/>
          </a:p>
          <a:p>
            <a:pPr marL="0" indent="0">
              <a:lnSpc>
                <a:spcPct val="110000"/>
              </a:lnSpc>
              <a:buNone/>
            </a:pPr>
            <a:r>
              <a:rPr lang="nl-NL" sz="2400" dirty="0" smtClean="0">
                <a:latin typeface="+mj-lt"/>
              </a:rPr>
              <a:t>We </a:t>
            </a:r>
            <a:r>
              <a:rPr lang="nl-NL" sz="2400" dirty="0">
                <a:latin typeface="+mj-lt"/>
              </a:rPr>
              <a:t>hebben de risico’s binnen onze vereniging in kaart gebracht.</a:t>
            </a:r>
          </a:p>
          <a:p>
            <a:pPr lvl="1">
              <a:lnSpc>
                <a:spcPct val="110000"/>
              </a:lnSpc>
            </a:pPr>
            <a:r>
              <a:rPr lang="nl-NL" sz="2000" i="1" dirty="0">
                <a:solidFill>
                  <a:srgbClr val="7F7F7F"/>
                </a:solidFill>
              </a:rPr>
              <a:t>[Noem hier wat opviel aan de risico’s die jullie in kaart hebben gebracht</a:t>
            </a:r>
            <a:r>
              <a:rPr lang="nl-NL" sz="2000" i="1" dirty="0" smtClean="0">
                <a:solidFill>
                  <a:srgbClr val="7F7F7F"/>
                </a:solidFill>
              </a:rPr>
              <a:t>]</a:t>
            </a:r>
          </a:p>
          <a:p>
            <a:pPr marL="457200" lvl="1" indent="0">
              <a:lnSpc>
                <a:spcPct val="110000"/>
              </a:lnSpc>
              <a:buNone/>
            </a:pPr>
            <a:endParaRPr lang="nl-NL" i="1" dirty="0">
              <a:solidFill>
                <a:srgbClr val="767171"/>
              </a:solidFill>
              <a:latin typeface="+mj-lt"/>
            </a:endParaRPr>
          </a:p>
          <a:p>
            <a:pPr marL="0" indent="0">
              <a:lnSpc>
                <a:spcPct val="110000"/>
              </a:lnSpc>
              <a:buNone/>
            </a:pPr>
            <a:r>
              <a:rPr lang="nl-NL" sz="2400" b="1" dirty="0" smtClean="0"/>
              <a:t>Verbeterpunten</a:t>
            </a:r>
            <a:endParaRPr lang="nl-NL" sz="2400" b="1" dirty="0"/>
          </a:p>
          <a:p>
            <a:pPr marL="0" indent="0">
              <a:lnSpc>
                <a:spcPct val="110000"/>
              </a:lnSpc>
              <a:buNone/>
            </a:pPr>
            <a:r>
              <a:rPr lang="nl-NL" sz="2400" dirty="0" smtClean="0">
                <a:latin typeface="+mj-lt"/>
              </a:rPr>
              <a:t>Als </a:t>
            </a:r>
            <a:r>
              <a:rPr lang="nl-NL" sz="2400" dirty="0">
                <a:latin typeface="+mj-lt"/>
              </a:rPr>
              <a:t>bestuur [of als projectgroep] hebben we de volgende belangrijkste verbeterpunten voor dit jaar benoemd:</a:t>
            </a:r>
          </a:p>
          <a:p>
            <a:pPr lvl="1">
              <a:lnSpc>
                <a:spcPct val="110000"/>
              </a:lnSpc>
            </a:pPr>
            <a:r>
              <a:rPr lang="nl-NL" sz="2000" i="1" dirty="0">
                <a:solidFill>
                  <a:srgbClr val="7F7F7F"/>
                </a:solidFill>
              </a:rPr>
              <a:t>[Noem hier de verbeterpunten die jullie hebben benoemd]</a:t>
            </a:r>
          </a:p>
        </p:txBody>
      </p:sp>
      <p:grpSp>
        <p:nvGrpSpPr>
          <p:cNvPr id="13" name="Groeperen 12"/>
          <p:cNvGrpSpPr/>
          <p:nvPr/>
        </p:nvGrpSpPr>
        <p:grpSpPr>
          <a:xfrm>
            <a:off x="0" y="4998667"/>
            <a:ext cx="12192000" cy="1935533"/>
            <a:chOff x="0" y="4998667"/>
            <a:chExt cx="12192000" cy="1935533"/>
          </a:xfrm>
        </p:grpSpPr>
        <p:sp>
          <p:nvSpPr>
            <p:cNvPr id="14" name="Rechthoek 13"/>
            <p:cNvSpPr/>
            <p:nvPr/>
          </p:nvSpPr>
          <p:spPr>
            <a:xfrm>
              <a:off x="0" y="6451600"/>
              <a:ext cx="12192000" cy="406400"/>
            </a:xfrm>
            <a:prstGeom prst="rect">
              <a:avLst/>
            </a:prstGeom>
            <a:solidFill>
              <a:srgbClr val="ECE1D7"/>
            </a:solidFill>
            <a:ln>
              <a:solidFill>
                <a:srgbClr val="ECE1D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5" name="Content Placeholder 2">
              <a:extLst>
                <a:ext uri="{FF2B5EF4-FFF2-40B4-BE49-F238E27FC236}">
                  <a16:creationId xmlns:a16="http://schemas.microsoft.com/office/drawing/2014/main" id="{E1959D8C-E2C7-4D67-9B25-DF03C9D33A9E}"/>
                </a:ext>
              </a:extLst>
            </p:cNvPr>
            <p:cNvSpPr txBox="1">
              <a:spLocks/>
            </p:cNvSpPr>
            <p:nvPr/>
          </p:nvSpPr>
          <p:spPr>
            <a:xfrm>
              <a:off x="190500" y="6515100"/>
              <a:ext cx="28321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cs typeface="Calibri" pitchFamily="34" charset="0"/>
                </a:rPr>
                <a:t>©</a:t>
              </a:r>
              <a:r>
                <a:rPr lang="nl-NL" sz="1200" dirty="0" smtClean="0">
                  <a:solidFill>
                    <a:srgbClr val="8A8979"/>
                  </a:solidFill>
                  <a:latin typeface="Calibri" pitchFamily="34" charset="0"/>
                  <a:cs typeface="Calibri" pitchFamily="34" charset="0"/>
                </a:rPr>
                <a:t> </a:t>
              </a:r>
              <a:r>
                <a:rPr lang="nl-NL" sz="1200" dirty="0" smtClean="0">
                  <a:latin typeface="+mj-lt"/>
                </a:rPr>
                <a:t>Centrum Veilige Sport Nederland 2019</a:t>
              </a:r>
              <a:endParaRPr lang="nl-NL" sz="1200" dirty="0">
                <a:latin typeface="+mj-lt"/>
              </a:endParaRPr>
            </a:p>
          </p:txBody>
        </p:sp>
        <p:sp>
          <p:nvSpPr>
            <p:cNvPr id="16" name="Content Placeholder 2">
              <a:extLst>
                <a:ext uri="{FF2B5EF4-FFF2-40B4-BE49-F238E27FC236}">
                  <a16:creationId xmlns:a16="http://schemas.microsoft.com/office/drawing/2014/main" id="{E1959D8C-E2C7-4D67-9B25-DF03C9D33A9E}"/>
                </a:ext>
              </a:extLst>
            </p:cNvPr>
            <p:cNvSpPr txBox="1">
              <a:spLocks/>
            </p:cNvSpPr>
            <p:nvPr/>
          </p:nvSpPr>
          <p:spPr>
            <a:xfrm>
              <a:off x="7048500" y="6515100"/>
              <a:ext cx="3657600" cy="419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nl-NL" sz="1200" dirty="0" smtClean="0">
                  <a:latin typeface="+mj-lt"/>
                </a:rPr>
                <a:t>High Five </a:t>
              </a:r>
              <a:r>
                <a:rPr lang="mr-IN" sz="1200" dirty="0" smtClean="0">
                  <a:latin typeface="+mj-lt"/>
                </a:rPr>
                <a:t>–</a:t>
              </a:r>
              <a:r>
                <a:rPr lang="nl-NL" sz="1200" dirty="0" smtClean="0">
                  <a:latin typeface="+mj-lt"/>
                </a:rPr>
                <a:t> Preventie van grensoverschrijdend gedrag</a:t>
              </a:r>
              <a:endParaRPr lang="nl-NL" sz="1200" dirty="0">
                <a:latin typeface="+mj-lt"/>
              </a:endParaRPr>
            </a:p>
          </p:txBody>
        </p:sp>
        <p:pic>
          <p:nvPicPr>
            <p:cNvPr id="17" name="Afbeelding 16" descr="Cirkel_emblee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801" y="4998667"/>
              <a:ext cx="1740799" cy="1740799"/>
            </a:xfrm>
            <a:prstGeom prst="rect">
              <a:avLst/>
            </a:prstGeom>
            <a:effectLst>
              <a:outerShdw blurRad="50800" dist="25400" dir="2700000" algn="tl" rotWithShape="0">
                <a:schemeClr val="tx1">
                  <a:alpha val="43000"/>
                </a:schemeClr>
              </a:outerShdw>
            </a:effectLst>
          </p:spPr>
        </p:pic>
      </p:grpSp>
      <p:pic>
        <p:nvPicPr>
          <p:cNvPr id="23" name="Afbeelding 22" descr="stap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567943"/>
            <a:ext cx="865632" cy="896112"/>
          </a:xfrm>
          <a:prstGeom prst="rect">
            <a:avLst/>
          </a:prstGeom>
        </p:spPr>
      </p:pic>
    </p:spTree>
    <p:extLst>
      <p:ext uri="{BB962C8B-B14F-4D97-AF65-F5344CB8AC3E}">
        <p14:creationId xmlns:p14="http://schemas.microsoft.com/office/powerpoint/2010/main" val="490949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1438</Words>
  <Application>Microsoft Office PowerPoint</Application>
  <PresentationFormat>Breedbeeld</PresentationFormat>
  <Paragraphs>156</Paragraphs>
  <Slides>20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20</vt:i4>
      </vt:variant>
    </vt:vector>
  </HeadingPairs>
  <TitlesOfParts>
    <vt:vector size="25" baseType="lpstr">
      <vt:lpstr>Arial</vt:lpstr>
      <vt:lpstr>Calibri</vt:lpstr>
      <vt:lpstr>Calibri Light</vt:lpstr>
      <vt:lpstr>Mangal</vt:lpstr>
      <vt:lpstr>Office Theme</vt:lpstr>
      <vt:lpstr>Preventie van  grensoverschrijdend  gedrag binnen onze  vereniging</vt:lpstr>
      <vt:lpstr>Waar gaan we het over hebben?</vt:lpstr>
      <vt:lpstr>High 5!</vt:lpstr>
      <vt:lpstr>Korte introductiefilm</vt:lpstr>
      <vt:lpstr>PowerPoint-presentatie</vt:lpstr>
      <vt:lpstr>Waarom preventie?</vt:lpstr>
      <vt:lpstr>Hoe maken we onze vereniging veilig?</vt:lpstr>
      <vt:lpstr>Hoe maken we onze vereniging veilig?</vt:lpstr>
      <vt:lpstr>Wat kan beter?</vt:lpstr>
      <vt:lpstr>Wie doet er mee?</vt:lpstr>
      <vt:lpstr>Wie doet er mee?</vt:lpstr>
      <vt:lpstr>Wie doet er mee?</vt:lpstr>
      <vt:lpstr>Wie doet er mee?</vt:lpstr>
      <vt:lpstr>Wie doet er mee?</vt:lpstr>
      <vt:lpstr>Wat spreken we af?</vt:lpstr>
      <vt:lpstr>Wat spreken we af?</vt:lpstr>
      <vt:lpstr>Wat spreken we af?</vt:lpstr>
      <vt:lpstr>Wat spreken we af?</vt:lpstr>
      <vt:lpstr>Hoe houden we elkaar scherp?</vt:lpstr>
      <vt:lpstr>Vragen of meer weten?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preventie van grensoverschrijdend gedrag binnen onze vereniging</dc:title>
  <dc:creator>Steven de Grauw</dc:creator>
  <cp:lastModifiedBy>Martine van de Veen | NTFU</cp:lastModifiedBy>
  <cp:revision>50</cp:revision>
  <dcterms:created xsi:type="dcterms:W3CDTF">2019-05-01T11:32:35Z</dcterms:created>
  <dcterms:modified xsi:type="dcterms:W3CDTF">2020-02-17T14:01:34Z</dcterms:modified>
</cp:coreProperties>
</file>